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73" r:id="rId4"/>
    <p:sldId id="260" r:id="rId5"/>
    <p:sldId id="274" r:id="rId6"/>
    <p:sldId id="263" r:id="rId7"/>
    <p:sldId id="280" r:id="rId8"/>
    <p:sldId id="281" r:id="rId9"/>
    <p:sldId id="279" r:id="rId10"/>
    <p:sldId id="262" r:id="rId11"/>
    <p:sldId id="277" r:id="rId12"/>
    <p:sldId id="272"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Crimson Pro" pitchFamily="2" charset="77"/>
      <p:regular r:id="rId19"/>
      <p:bold r:id="rId20"/>
      <p:italic r:id="rId21"/>
      <p:boldItalic r:id="rId22"/>
    </p:embeddedFont>
    <p:embeddedFont>
      <p:font typeface="Poppins Bold" panose="020F0502020204030204" pitchFamily="34" charset="0"/>
      <p:regular r:id="rId23"/>
      <p:bold r:id="rId24"/>
      <p:italic r:id="rId25"/>
      <p:boldItalic r:id="rId26"/>
    </p:embeddedFont>
    <p:embeddedFont>
      <p:font typeface="Raleway" pitchFamily="2" charset="77"/>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5A2M76aHtICbyvIpoXVq6eOpiK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93B"/>
    <a:srgbClr val="A172EF"/>
    <a:srgbClr val="475569"/>
    <a:srgbClr val="C3D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865"/>
    <p:restoredTop sz="94669"/>
  </p:normalViewPr>
  <p:slideViewPr>
    <p:cSldViewPr snapToGrid="0">
      <p:cViewPr>
        <p:scale>
          <a:sx n="71" d="100"/>
          <a:sy n="71" d="100"/>
        </p:scale>
        <p:origin x="-928"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 name="Google Shape;2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 name="Google Shape;2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 name="Google Shape;2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 name="Google Shape;2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186527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51053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
        <p:cNvGrpSpPr/>
        <p:nvPr/>
      </p:nvGrpSpPr>
      <p:grpSpPr>
        <a:xfrm>
          <a:off x="0" y="0"/>
          <a:ext cx="0" cy="0"/>
          <a:chOff x="0" y="0"/>
          <a:chExt cx="0" cy="0"/>
        </a:xfrm>
      </p:grpSpPr>
      <p:sp>
        <p:nvSpPr>
          <p:cNvPr id="4" name="Rectangle 3">
            <a:extLst>
              <a:ext uri="{FF2B5EF4-FFF2-40B4-BE49-F238E27FC236}">
                <a16:creationId xmlns:a16="http://schemas.microsoft.com/office/drawing/2014/main" id="{D7760FA1-F746-343F-7D08-27082637461D}"/>
              </a:ext>
            </a:extLst>
          </p:cNvPr>
          <p:cNvSpPr/>
          <p:nvPr/>
        </p:nvSpPr>
        <p:spPr>
          <a:xfrm>
            <a:off x="5474710" y="-13555"/>
            <a:ext cx="9167380" cy="8256709"/>
          </a:xfrm>
          <a:prstGeom prst="rect">
            <a:avLst/>
          </a:prstGeom>
          <a:solidFill>
            <a:srgbClr val="4755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latin typeface="Arial" panose="020B0604020202020204" pitchFamily="34" charset="0"/>
              <a:cs typeface="Arial" panose="020B0604020202020204" pitchFamily="34" charset="0"/>
            </a:endParaRPr>
          </a:p>
        </p:txBody>
      </p:sp>
      <p:sp>
        <p:nvSpPr>
          <p:cNvPr id="19" name="Google Shape;19;p1"/>
          <p:cNvSpPr/>
          <p:nvPr/>
        </p:nvSpPr>
        <p:spPr>
          <a:xfrm>
            <a:off x="6565771" y="1445993"/>
            <a:ext cx="8076320" cy="4768986"/>
          </a:xfrm>
          <a:prstGeom prst="rect">
            <a:avLst/>
          </a:prstGeom>
          <a:noFill/>
          <a:ln>
            <a:noFill/>
          </a:ln>
        </p:spPr>
        <p:txBody>
          <a:bodyPr spcFirstLastPara="1" wrap="square" lIns="91425" tIns="45700" rIns="91425" bIns="45700" anchor="t" anchorCtr="0">
            <a:noAutofit/>
          </a:bodyPr>
          <a:lstStyle/>
          <a:p>
            <a:pPr algn="ctr"/>
            <a:r>
              <a:rPr lang="en-US" sz="6000" b="1" dirty="0">
                <a:solidFill>
                  <a:srgbClr val="A172EF"/>
                </a:solidFill>
                <a:latin typeface="Arial" panose="020B0604020202020204" pitchFamily="34" charset="0"/>
                <a:cs typeface="Arial" panose="020B0604020202020204" pitchFamily="34" charset="0"/>
              </a:rPr>
              <a:t>T</a:t>
            </a:r>
            <a:r>
              <a:rPr lang="en-US" sz="6000" dirty="0">
                <a:solidFill>
                  <a:schemeClr val="bg1"/>
                </a:solidFill>
                <a:latin typeface="Arial" panose="020B0604020202020204" pitchFamily="34" charset="0"/>
                <a:cs typeface="Arial" panose="020B0604020202020204" pitchFamily="34" charset="0"/>
              </a:rPr>
              <a:t>zakar-Reminder </a:t>
            </a:r>
          </a:p>
          <a:p>
            <a:pPr algn="ctr"/>
            <a:br>
              <a:rPr lang="en-US" sz="5000" dirty="0">
                <a:solidFill>
                  <a:schemeClr val="bg1"/>
                </a:solidFill>
                <a:latin typeface="Arial" panose="020B0604020202020204" pitchFamily="34" charset="0"/>
                <a:cs typeface="Arial" panose="020B0604020202020204" pitchFamily="34" charset="0"/>
              </a:rPr>
            </a:br>
            <a:r>
              <a:rPr lang="en-US" sz="5000" dirty="0">
                <a:solidFill>
                  <a:schemeClr val="bg1"/>
                </a:solidFill>
                <a:latin typeface="Arial" panose="020B0604020202020204" pitchFamily="34" charset="0"/>
                <a:cs typeface="Arial" panose="020B0604020202020204" pitchFamily="34" charset="0"/>
              </a:rPr>
              <a:t>A Compose Multi-Platform Application</a:t>
            </a:r>
            <a:endParaRPr sz="5000" dirty="0">
              <a:solidFill>
                <a:schemeClr val="bg1"/>
              </a:solidFill>
              <a:latin typeface="Arial" panose="020B0604020202020204" pitchFamily="34" charset="0"/>
              <a:cs typeface="Arial" panose="020B0604020202020204" pitchFamily="34" charset="0"/>
            </a:endParaRPr>
          </a:p>
        </p:txBody>
      </p:sp>
      <p:sp>
        <p:nvSpPr>
          <p:cNvPr id="20" name="Google Shape;20;p1"/>
          <p:cNvSpPr/>
          <p:nvPr/>
        </p:nvSpPr>
        <p:spPr>
          <a:xfrm>
            <a:off x="6350437" y="5876925"/>
            <a:ext cx="7415927" cy="395049"/>
          </a:xfrm>
          <a:prstGeom prst="rect">
            <a:avLst/>
          </a:prstGeom>
          <a:noFill/>
          <a:ln>
            <a:noFill/>
          </a:ln>
        </p:spPr>
        <p:txBody>
          <a:bodyPr spcFirstLastPara="1" wrap="square" lIns="91425" tIns="45700" rIns="91425" bIns="45700" anchor="t" anchorCtr="0">
            <a:noAutofit/>
          </a:bodyPr>
          <a:lstStyle/>
          <a:p>
            <a:pPr marL="0" marR="0" lvl="0" indent="0" algn="l" rtl="0">
              <a:lnSpc>
                <a:spcPct val="159979"/>
              </a:lnSpc>
              <a:spcBef>
                <a:spcPts val="0"/>
              </a:spcBef>
              <a:spcAft>
                <a:spcPts val="0"/>
              </a:spcAft>
              <a:buClr>
                <a:schemeClr val="dk1"/>
              </a:buClr>
              <a:buSzPts val="1944"/>
              <a:buFont typeface="Calibri"/>
              <a:buNone/>
            </a:pPr>
            <a:endParaRPr sz="1944" b="0" i="0" u="none" strike="noStrike" cap="none">
              <a:solidFill>
                <a:schemeClr val="dk1"/>
              </a:solidFill>
              <a:latin typeface="Arial" panose="020B0604020202020204" pitchFamily="34" charset="0"/>
              <a:ea typeface="Calibri"/>
              <a:cs typeface="Arial" panose="020B0604020202020204" pitchFamily="34" charset="0"/>
              <a:sym typeface="Calibri"/>
            </a:endParaRPr>
          </a:p>
        </p:txBody>
      </p:sp>
      <p:sp>
        <p:nvSpPr>
          <p:cNvPr id="23" name="Google Shape;23;p1"/>
          <p:cNvSpPr/>
          <p:nvPr/>
        </p:nvSpPr>
        <p:spPr>
          <a:xfrm>
            <a:off x="6987005" y="7063070"/>
            <a:ext cx="5461303" cy="395049"/>
          </a:xfrm>
          <a:prstGeom prst="rect">
            <a:avLst/>
          </a:prstGeom>
          <a:noFill/>
          <a:ln>
            <a:noFill/>
          </a:ln>
        </p:spPr>
        <p:txBody>
          <a:bodyPr spcFirstLastPara="1" wrap="square" lIns="91425" tIns="45700" rIns="91425" bIns="45700" anchor="t" anchorCtr="0">
            <a:noAutofit/>
          </a:bodyPr>
          <a:lstStyle/>
          <a:p>
            <a:r>
              <a:rPr sz="3000" b="1" dirty="0">
                <a:solidFill>
                  <a:schemeClr val="bg1"/>
                </a:solidFill>
                <a:latin typeface="Arial" panose="020B0604020202020204" pitchFamily="34" charset="0"/>
                <a:cs typeface="Arial" panose="020B0604020202020204" pitchFamily="34" charset="0"/>
              </a:rPr>
              <a:t>by </a:t>
            </a:r>
            <a:r>
              <a:rPr lang="en-US" sz="3000" b="1" dirty="0">
                <a:solidFill>
                  <a:schemeClr val="bg1"/>
                </a:solidFill>
                <a:latin typeface="Arial" panose="020B0604020202020204" pitchFamily="34" charset="0"/>
                <a:cs typeface="Arial" panose="020B0604020202020204" pitchFamily="34" charset="0"/>
              </a:rPr>
              <a:t>Rami Mohammad Melhem</a:t>
            </a:r>
          </a:p>
        </p:txBody>
      </p:sp>
      <p:pic>
        <p:nvPicPr>
          <p:cNvPr id="3" name="Picture 2">
            <a:extLst>
              <a:ext uri="{FF2B5EF4-FFF2-40B4-BE49-F238E27FC236}">
                <a16:creationId xmlns:a16="http://schemas.microsoft.com/office/drawing/2014/main" id="{F58E56A1-CC1B-2717-DE51-432A89D7CDA8}"/>
              </a:ext>
            </a:extLst>
          </p:cNvPr>
          <p:cNvPicPr>
            <a:picLocks noChangeAspect="1"/>
          </p:cNvPicPr>
          <p:nvPr/>
        </p:nvPicPr>
        <p:blipFill>
          <a:blip r:embed="rId3"/>
          <a:stretch>
            <a:fillRect/>
          </a:stretch>
        </p:blipFill>
        <p:spPr>
          <a:xfrm>
            <a:off x="17868" y="0"/>
            <a:ext cx="6547902"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2">
            <a:extLst>
              <a:ext uri="{FF2B5EF4-FFF2-40B4-BE49-F238E27FC236}">
                <a16:creationId xmlns:a16="http://schemas.microsoft.com/office/drawing/2014/main" id="{9ED36299-07D2-DB5B-5F7E-87BD6CA12ED5}"/>
              </a:ext>
            </a:extLst>
          </p:cNvPr>
          <p:cNvSpPr/>
          <p:nvPr/>
        </p:nvSpPr>
        <p:spPr>
          <a:xfrm flipH="1" flipV="1">
            <a:off x="-39125" y="-82502"/>
            <a:ext cx="14846400" cy="8534798"/>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475569"/>
          </a:solidFill>
        </p:spPr>
        <p:txBody>
          <a:bodyPr/>
          <a:lstStyle/>
          <a:p>
            <a:endParaRPr lang="en-LB" dirty="0">
              <a:latin typeface="Arial" panose="020B0604020202020204" pitchFamily="34" charset="0"/>
              <a:cs typeface="Arial" panose="020B0604020202020204" pitchFamily="34" charset="0"/>
            </a:endParaRPr>
          </a:p>
        </p:txBody>
      </p:sp>
      <p:grpSp>
        <p:nvGrpSpPr>
          <p:cNvPr id="9" name="Group 9"/>
          <p:cNvGrpSpPr/>
          <p:nvPr/>
        </p:nvGrpSpPr>
        <p:grpSpPr>
          <a:xfrm>
            <a:off x="14647188" y="6188901"/>
            <a:ext cx="232154" cy="1224310"/>
            <a:chOff x="0" y="0"/>
            <a:chExt cx="294878" cy="1555103"/>
          </a:xfrm>
        </p:grpSpPr>
        <p:sp>
          <p:nvSpPr>
            <p:cNvPr id="10" name="Freeform 10"/>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A172EF"/>
                </a:gs>
                <a:gs pos="100000">
                  <a:srgbClr val="1D293B"/>
                </a:gs>
              </a:gsLst>
              <a:lin ang="2700000"/>
            </a:gradFill>
          </p:spPr>
          <p:txBody>
            <a:bodyPr/>
            <a:lstStyle/>
            <a:p>
              <a:endParaRPr lang="en-LB" dirty="0"/>
            </a:p>
          </p:txBody>
        </p:sp>
        <p:sp>
          <p:nvSpPr>
            <p:cNvPr id="11" name="TextBox 11"/>
            <p:cNvSpPr txBox="1"/>
            <p:nvPr/>
          </p:nvSpPr>
          <p:spPr>
            <a:xfrm>
              <a:off x="0" y="-38100"/>
              <a:ext cx="294878" cy="1593203"/>
            </a:xfrm>
            <a:prstGeom prst="rect">
              <a:avLst/>
            </a:prstGeom>
          </p:spPr>
          <p:txBody>
            <a:bodyPr lIns="40640" tIns="40640" rIns="40640" bIns="40640" rtlCol="0" anchor="ctr"/>
            <a:lstStyle/>
            <a:p>
              <a:pPr algn="ctr">
                <a:lnSpc>
                  <a:spcPts val="2127"/>
                </a:lnSpc>
              </a:pPr>
              <a:endParaRPr sz="1120"/>
            </a:p>
          </p:txBody>
        </p:sp>
      </p:grpSp>
      <p:grpSp>
        <p:nvGrpSpPr>
          <p:cNvPr id="17" name="Group 17"/>
          <p:cNvGrpSpPr>
            <a:grpSpLocks noChangeAspect="1"/>
          </p:cNvGrpSpPr>
          <p:nvPr/>
        </p:nvGrpSpPr>
        <p:grpSpPr>
          <a:xfrm>
            <a:off x="8040731" y="1367531"/>
            <a:ext cx="2776883" cy="5493194"/>
            <a:chOff x="0" y="0"/>
            <a:chExt cx="2620010" cy="5182870"/>
          </a:xfrm>
        </p:grpSpPr>
        <p:sp>
          <p:nvSpPr>
            <p:cNvPr id="18" name="Freeform 1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9" name="Freeform 1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826" t="-1889" r="-2826" b="-1889"/>
              </a:stretch>
            </a:blipFill>
          </p:spPr>
          <p:txBody>
            <a:bodyPr/>
            <a:lstStyle/>
            <a:p>
              <a:endParaRPr lang="en-LB" dirty="0"/>
            </a:p>
          </p:txBody>
        </p:sp>
        <p:sp>
          <p:nvSpPr>
            <p:cNvPr id="20" name="Freeform 2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1" name="Freeform 2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2" name="Freeform 2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3" name="Freeform 2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4" name="Freeform 2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5" name="Freeform 2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6" name="Freeform 2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7" name="Group 27"/>
          <p:cNvGrpSpPr>
            <a:grpSpLocks noChangeAspect="1"/>
          </p:cNvGrpSpPr>
          <p:nvPr/>
        </p:nvGrpSpPr>
        <p:grpSpPr>
          <a:xfrm>
            <a:off x="11057610" y="3170352"/>
            <a:ext cx="2776883" cy="5493194"/>
            <a:chOff x="0" y="0"/>
            <a:chExt cx="2620010" cy="5182870"/>
          </a:xfrm>
        </p:grpSpPr>
        <p:sp>
          <p:nvSpPr>
            <p:cNvPr id="28" name="Freeform 2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9" name="Freeform 2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071" t="-1889" r="-2071" b="-1889"/>
              </a:stretch>
            </a:blipFill>
          </p:spPr>
          <p:txBody>
            <a:bodyPr/>
            <a:lstStyle/>
            <a:p>
              <a:endParaRPr lang="en-LB" dirty="0"/>
            </a:p>
          </p:txBody>
        </p:sp>
        <p:sp>
          <p:nvSpPr>
            <p:cNvPr id="30" name="Freeform 3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1" name="Freeform 3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2" name="Freeform 3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3" name="Freeform 3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4" name="Freeform 3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5" name="Freeform 3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6" name="Freeform 3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7" name="Group 37"/>
          <p:cNvGrpSpPr>
            <a:grpSpLocks noChangeAspect="1"/>
          </p:cNvGrpSpPr>
          <p:nvPr/>
        </p:nvGrpSpPr>
        <p:grpSpPr>
          <a:xfrm>
            <a:off x="4993721" y="-435290"/>
            <a:ext cx="2775600" cy="5490656"/>
            <a:chOff x="0" y="0"/>
            <a:chExt cx="2620010" cy="5182870"/>
          </a:xfrm>
        </p:grpSpPr>
        <p:sp>
          <p:nvSpPr>
            <p:cNvPr id="38" name="Freeform 3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9" name="Freeform 39"/>
            <p:cNvSpPr/>
            <p:nvPr/>
          </p:nvSpPr>
          <p:spPr>
            <a:xfrm>
              <a:off x="185420" y="156210"/>
              <a:ext cx="2253005"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084" t="-1912" r="-5084" b="-1912"/>
              </a:stretch>
            </a:blipFill>
          </p:spPr>
          <p:txBody>
            <a:bodyPr/>
            <a:lstStyle/>
            <a:p>
              <a:endParaRPr lang="en-LB" dirty="0"/>
            </a:p>
          </p:txBody>
        </p:sp>
        <p:sp>
          <p:nvSpPr>
            <p:cNvPr id="40" name="Freeform 4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1" name="Freeform 4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2" name="Freeform 4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3" name="Freeform 4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4" name="Freeform 4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5" name="Freeform 4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6" name="Freeform 4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7" name="Group 47"/>
          <p:cNvGrpSpPr/>
          <p:nvPr/>
        </p:nvGrpSpPr>
        <p:grpSpPr>
          <a:xfrm>
            <a:off x="1219505" y="3013549"/>
            <a:ext cx="834030" cy="38100"/>
            <a:chOff x="0" y="0"/>
            <a:chExt cx="274578" cy="12543"/>
          </a:xfrm>
        </p:grpSpPr>
        <p:sp>
          <p:nvSpPr>
            <p:cNvPr id="48" name="Freeform 48"/>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A172EF"/>
                </a:gs>
                <a:gs pos="100000">
                  <a:srgbClr val="1D293B"/>
                </a:gs>
              </a:gsLst>
              <a:lin ang="2700000"/>
            </a:gradFill>
          </p:spPr>
          <p:txBody>
            <a:bodyPr/>
            <a:lstStyle/>
            <a:p>
              <a:endParaRPr lang="en-LB" dirty="0">
                <a:latin typeface="Arial" panose="020B0604020202020204" pitchFamily="34" charset="0"/>
                <a:cs typeface="Arial" panose="020B0604020202020204" pitchFamily="34" charset="0"/>
              </a:endParaRPr>
            </a:p>
          </p:txBody>
        </p:sp>
        <p:sp>
          <p:nvSpPr>
            <p:cNvPr id="49" name="TextBox 49"/>
            <p:cNvSpPr txBox="1"/>
            <p:nvPr/>
          </p:nvSpPr>
          <p:spPr>
            <a:xfrm>
              <a:off x="0" y="-38100"/>
              <a:ext cx="274578" cy="50643"/>
            </a:xfrm>
            <a:prstGeom prst="rect">
              <a:avLst/>
            </a:prstGeom>
          </p:spPr>
          <p:txBody>
            <a:bodyPr lIns="40640" tIns="40640" rIns="40640" bIns="40640" rtlCol="0" anchor="ctr"/>
            <a:lstStyle/>
            <a:p>
              <a:pPr algn="ctr">
                <a:lnSpc>
                  <a:spcPts val="2127"/>
                </a:lnSpc>
              </a:pPr>
              <a:endParaRPr sz="1120">
                <a:latin typeface="Arial" panose="020B0604020202020204" pitchFamily="34" charset="0"/>
                <a:cs typeface="Arial" panose="020B0604020202020204" pitchFamily="34" charset="0"/>
              </a:endParaRPr>
            </a:p>
          </p:txBody>
        </p:sp>
      </p:grpSp>
      <p:sp>
        <p:nvSpPr>
          <p:cNvPr id="50" name="TextBox 50"/>
          <p:cNvSpPr txBox="1"/>
          <p:nvPr/>
        </p:nvSpPr>
        <p:spPr>
          <a:xfrm>
            <a:off x="1192724" y="1828866"/>
            <a:ext cx="3530870" cy="1110945"/>
          </a:xfrm>
          <a:prstGeom prst="rect">
            <a:avLst/>
          </a:prstGeom>
        </p:spPr>
        <p:txBody>
          <a:bodyPr wrap="square" lIns="0" tIns="0" rIns="0" bIns="0" rtlCol="0" anchor="t">
            <a:spAutoFit/>
          </a:bodyPr>
          <a:lstStyle/>
          <a:p>
            <a:pPr>
              <a:lnSpc>
                <a:spcPts val="4269"/>
              </a:lnSpc>
            </a:pPr>
            <a:r>
              <a:rPr lang="en-US" sz="5000" b="1" dirty="0">
                <a:solidFill>
                  <a:srgbClr val="A172EF"/>
                </a:solidFill>
                <a:latin typeface="Arial" panose="020B0604020202020204" pitchFamily="34" charset="0"/>
                <a:ea typeface="Poppins Bold"/>
                <a:cs typeface="Arial" panose="020B0604020202020204" pitchFamily="34" charset="0"/>
                <a:sym typeface="Poppins Bold"/>
              </a:rPr>
              <a:t>F</a:t>
            </a:r>
            <a:r>
              <a:rPr lang="en-US" sz="5000" b="1" dirty="0">
                <a:solidFill>
                  <a:srgbClr val="FFFFFF"/>
                </a:solidFill>
                <a:latin typeface="Arial" panose="020B0604020202020204" pitchFamily="34" charset="0"/>
                <a:ea typeface="Poppins Bold"/>
                <a:cs typeface="Arial" panose="020B0604020202020204" pitchFamily="34" charset="0"/>
                <a:sym typeface="Poppins Bold"/>
              </a:rPr>
              <a:t>EATURES</a:t>
            </a:r>
          </a:p>
          <a:p>
            <a:pPr>
              <a:lnSpc>
                <a:spcPts val="4269"/>
              </a:lnSpc>
            </a:pPr>
            <a:r>
              <a:rPr lang="en-US" sz="5000" b="1" dirty="0">
                <a:solidFill>
                  <a:srgbClr val="FFFFFF"/>
                </a:solidFill>
                <a:latin typeface="Arial" panose="020B0604020202020204" pitchFamily="34" charset="0"/>
                <a:ea typeface="Poppins Bold"/>
                <a:cs typeface="Arial" panose="020B0604020202020204" pitchFamily="34" charset="0"/>
                <a:sym typeface="Poppins Bold"/>
              </a:rPr>
              <a:t>PREVIEW</a:t>
            </a:r>
          </a:p>
        </p:txBody>
      </p:sp>
      <p:grpSp>
        <p:nvGrpSpPr>
          <p:cNvPr id="52" name="Group 52"/>
          <p:cNvGrpSpPr/>
          <p:nvPr/>
        </p:nvGrpSpPr>
        <p:grpSpPr>
          <a:xfrm>
            <a:off x="1462851" y="5813744"/>
            <a:ext cx="542201" cy="542201"/>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172EF"/>
                </a:gs>
                <a:gs pos="100000">
                  <a:srgbClr val="1D293B"/>
                </a:gs>
              </a:gsLst>
              <a:lin ang="2700000"/>
            </a:gradFill>
          </p:spPr>
          <p:txBody>
            <a:bodyPr/>
            <a:lstStyle/>
            <a:p>
              <a:endParaRPr lang="en-LB" dirty="0">
                <a:latin typeface="Arial" panose="020B0604020202020204" pitchFamily="34" charset="0"/>
                <a:cs typeface="Arial" panose="020B0604020202020204" pitchFamily="34" charset="0"/>
              </a:endParaRPr>
            </a:p>
          </p:txBody>
        </p:sp>
        <p:sp>
          <p:nvSpPr>
            <p:cNvPr id="54" name="TextBox 54"/>
            <p:cNvSpPr txBox="1"/>
            <p:nvPr/>
          </p:nvSpPr>
          <p:spPr>
            <a:xfrm>
              <a:off x="76200" y="28575"/>
              <a:ext cx="660400" cy="708025"/>
            </a:xfrm>
            <a:prstGeom prst="rect">
              <a:avLst/>
            </a:prstGeom>
          </p:spPr>
          <p:txBody>
            <a:bodyPr lIns="40640" tIns="40640" rIns="40640" bIns="40640" rtlCol="0" anchor="ctr"/>
            <a:lstStyle/>
            <a:p>
              <a:pPr algn="ctr">
                <a:lnSpc>
                  <a:spcPts val="1791"/>
                </a:lnSpc>
              </a:pPr>
              <a:endParaRPr sz="1120">
                <a:latin typeface="Arial" panose="020B0604020202020204" pitchFamily="34" charset="0"/>
                <a:cs typeface="Arial" panose="020B0604020202020204" pitchFamily="34" charset="0"/>
              </a:endParaRPr>
            </a:p>
          </p:txBody>
        </p:sp>
      </p:grpSp>
      <p:sp>
        <p:nvSpPr>
          <p:cNvPr id="55" name="TextBox 55"/>
          <p:cNvSpPr txBox="1"/>
          <p:nvPr/>
        </p:nvSpPr>
        <p:spPr>
          <a:xfrm>
            <a:off x="2148051" y="5902461"/>
            <a:ext cx="1794862" cy="487313"/>
          </a:xfrm>
          <a:prstGeom prst="rect">
            <a:avLst/>
          </a:prstGeom>
        </p:spPr>
        <p:txBody>
          <a:bodyPr lIns="0" tIns="0" rIns="0" bIns="0" rtlCol="0" anchor="t">
            <a:spAutoFit/>
          </a:bodyPr>
          <a:lstStyle/>
          <a:p>
            <a:pPr>
              <a:lnSpc>
                <a:spcPts val="1920"/>
              </a:lnSpc>
              <a:spcBef>
                <a:spcPct val="0"/>
              </a:spcBef>
            </a:pPr>
            <a:r>
              <a:rPr lang="en-US" sz="1600" dirty="0">
                <a:solidFill>
                  <a:schemeClr val="bg1"/>
                </a:solidFill>
              </a:rPr>
              <a:t>Smart Sorting &amp; Filtering</a:t>
            </a:r>
            <a:endParaRPr lang="en-US" sz="1600" dirty="0">
              <a:solidFill>
                <a:schemeClr val="bg1"/>
              </a:solidFill>
              <a:latin typeface="Arial" panose="020B0604020202020204" pitchFamily="34" charset="0"/>
              <a:ea typeface="Open Sans"/>
              <a:cs typeface="Arial" panose="020B0604020202020204" pitchFamily="34" charset="0"/>
              <a:sym typeface="Open Sans"/>
            </a:endParaRPr>
          </a:p>
        </p:txBody>
      </p:sp>
      <p:sp>
        <p:nvSpPr>
          <p:cNvPr id="56" name="TextBox 56"/>
          <p:cNvSpPr txBox="1"/>
          <p:nvPr/>
        </p:nvSpPr>
        <p:spPr>
          <a:xfrm>
            <a:off x="1535506" y="5954541"/>
            <a:ext cx="396888" cy="234360"/>
          </a:xfrm>
          <a:prstGeom prst="rect">
            <a:avLst/>
          </a:prstGeom>
        </p:spPr>
        <p:txBody>
          <a:bodyPr lIns="0" tIns="0" rIns="0" bIns="0" rtlCol="0" anchor="t">
            <a:spAutoFit/>
          </a:bodyPr>
          <a:lstStyle/>
          <a:p>
            <a:pPr algn="ctr">
              <a:lnSpc>
                <a:spcPts val="2015"/>
              </a:lnSpc>
              <a:spcBef>
                <a:spcPct val="0"/>
              </a:spcBef>
            </a:pPr>
            <a:r>
              <a:rPr lang="en-US" sz="1439" b="1" dirty="0">
                <a:solidFill>
                  <a:srgbClr val="FFFFFF"/>
                </a:solidFill>
                <a:latin typeface="Arial" panose="020B0604020202020204" pitchFamily="34" charset="0"/>
                <a:ea typeface="Open Sans Bold"/>
                <a:cs typeface="Arial" panose="020B0604020202020204" pitchFamily="34" charset="0"/>
                <a:sym typeface="Open Sans Bold"/>
              </a:rPr>
              <a:t>02</a:t>
            </a:r>
          </a:p>
        </p:txBody>
      </p:sp>
      <p:grpSp>
        <p:nvGrpSpPr>
          <p:cNvPr id="57" name="Group 57"/>
          <p:cNvGrpSpPr/>
          <p:nvPr/>
        </p:nvGrpSpPr>
        <p:grpSpPr>
          <a:xfrm>
            <a:off x="4832483" y="5813744"/>
            <a:ext cx="542201" cy="542201"/>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172EF"/>
                </a:gs>
                <a:gs pos="100000">
                  <a:srgbClr val="1D293B"/>
                </a:gs>
              </a:gsLst>
              <a:lin ang="2700000"/>
            </a:gradFill>
          </p:spPr>
          <p:txBody>
            <a:bodyPr/>
            <a:lstStyle/>
            <a:p>
              <a:endParaRPr lang="en-LB" dirty="0">
                <a:latin typeface="Arial" panose="020B0604020202020204" pitchFamily="34" charset="0"/>
                <a:cs typeface="Arial" panose="020B0604020202020204" pitchFamily="34" charset="0"/>
              </a:endParaRPr>
            </a:p>
          </p:txBody>
        </p:sp>
        <p:sp>
          <p:nvSpPr>
            <p:cNvPr id="59" name="TextBox 59"/>
            <p:cNvSpPr txBox="1"/>
            <p:nvPr/>
          </p:nvSpPr>
          <p:spPr>
            <a:xfrm>
              <a:off x="76200" y="28575"/>
              <a:ext cx="660400" cy="708025"/>
            </a:xfrm>
            <a:prstGeom prst="rect">
              <a:avLst/>
            </a:prstGeom>
          </p:spPr>
          <p:txBody>
            <a:bodyPr lIns="40640" tIns="40640" rIns="40640" bIns="40640" rtlCol="0" anchor="ctr"/>
            <a:lstStyle/>
            <a:p>
              <a:pPr algn="ctr">
                <a:lnSpc>
                  <a:spcPts val="1791"/>
                </a:lnSpc>
              </a:pPr>
              <a:endParaRPr sz="1120">
                <a:latin typeface="Arial" panose="020B0604020202020204" pitchFamily="34" charset="0"/>
                <a:cs typeface="Arial" panose="020B0604020202020204" pitchFamily="34" charset="0"/>
              </a:endParaRPr>
            </a:p>
          </p:txBody>
        </p:sp>
      </p:grpSp>
      <p:sp>
        <p:nvSpPr>
          <p:cNvPr id="60" name="TextBox 60"/>
          <p:cNvSpPr txBox="1"/>
          <p:nvPr/>
        </p:nvSpPr>
        <p:spPr>
          <a:xfrm>
            <a:off x="5474965" y="5910522"/>
            <a:ext cx="2239105" cy="487313"/>
          </a:xfrm>
          <a:prstGeom prst="rect">
            <a:avLst/>
          </a:prstGeom>
        </p:spPr>
        <p:txBody>
          <a:bodyPr wrap="square" lIns="0" tIns="0" rIns="0" bIns="0" rtlCol="0" anchor="t">
            <a:spAutoFit/>
          </a:bodyPr>
          <a:lstStyle/>
          <a:p>
            <a:pPr>
              <a:lnSpc>
                <a:spcPts val="1944"/>
              </a:lnSpc>
              <a:spcBef>
                <a:spcPct val="0"/>
              </a:spcBef>
            </a:pPr>
            <a:r>
              <a:rPr lang="en-US" sz="1600" dirty="0">
                <a:solidFill>
                  <a:schemeClr val="bg1"/>
                </a:solidFill>
              </a:rPr>
              <a:t>Task Organization &amp; Categorization</a:t>
            </a:r>
            <a:endParaRPr lang="en-US" sz="1600" dirty="0">
              <a:solidFill>
                <a:schemeClr val="bg1"/>
              </a:solidFill>
              <a:latin typeface="Arial" panose="020B0604020202020204" pitchFamily="34" charset="0"/>
              <a:ea typeface="Open Sans"/>
              <a:cs typeface="Arial" panose="020B0604020202020204" pitchFamily="34" charset="0"/>
              <a:sym typeface="Open Sans"/>
            </a:endParaRPr>
          </a:p>
        </p:txBody>
      </p:sp>
      <p:sp>
        <p:nvSpPr>
          <p:cNvPr id="61" name="TextBox 61"/>
          <p:cNvSpPr txBox="1"/>
          <p:nvPr/>
        </p:nvSpPr>
        <p:spPr>
          <a:xfrm>
            <a:off x="4905138" y="5954541"/>
            <a:ext cx="396888" cy="490840"/>
          </a:xfrm>
          <a:prstGeom prst="rect">
            <a:avLst/>
          </a:prstGeom>
        </p:spPr>
        <p:txBody>
          <a:bodyPr lIns="0" tIns="0" rIns="0" bIns="0" rtlCol="0" anchor="t">
            <a:spAutoFit/>
          </a:bodyPr>
          <a:lstStyle/>
          <a:p>
            <a:pPr algn="ctr">
              <a:lnSpc>
                <a:spcPts val="2015"/>
              </a:lnSpc>
              <a:spcBef>
                <a:spcPct val="0"/>
              </a:spcBef>
            </a:pPr>
            <a:r>
              <a:rPr lang="en-US" sz="1439" b="1" dirty="0">
                <a:solidFill>
                  <a:srgbClr val="FFFFFF"/>
                </a:solidFill>
                <a:latin typeface="Arial" panose="020B0604020202020204" pitchFamily="34" charset="0"/>
                <a:ea typeface="Open Sans Bold"/>
                <a:cs typeface="Arial" panose="020B0604020202020204" pitchFamily="34" charset="0"/>
                <a:sym typeface="Open Sans Bold"/>
              </a:rPr>
              <a:t>03</a:t>
            </a:r>
          </a:p>
          <a:p>
            <a:pPr algn="ctr">
              <a:lnSpc>
                <a:spcPts val="2015"/>
              </a:lnSpc>
              <a:spcBef>
                <a:spcPct val="0"/>
              </a:spcBef>
            </a:pPr>
            <a:endParaRPr lang="en-US" sz="1439" b="1" dirty="0">
              <a:solidFill>
                <a:srgbClr val="FFFFFF"/>
              </a:solidFill>
              <a:latin typeface="Arial" panose="020B0604020202020204" pitchFamily="34" charset="0"/>
              <a:ea typeface="Open Sans Bold"/>
              <a:cs typeface="Arial" panose="020B0604020202020204" pitchFamily="34" charset="0"/>
              <a:sym typeface="Open Sans Bold"/>
            </a:endParaRPr>
          </a:p>
        </p:txBody>
      </p:sp>
      <p:grpSp>
        <p:nvGrpSpPr>
          <p:cNvPr id="73" name="Group 52">
            <a:extLst>
              <a:ext uri="{FF2B5EF4-FFF2-40B4-BE49-F238E27FC236}">
                <a16:creationId xmlns:a16="http://schemas.microsoft.com/office/drawing/2014/main" id="{3E704F83-3F1B-37B6-88B0-E510CD6BB179}"/>
              </a:ext>
            </a:extLst>
          </p:cNvPr>
          <p:cNvGrpSpPr/>
          <p:nvPr/>
        </p:nvGrpSpPr>
        <p:grpSpPr>
          <a:xfrm>
            <a:off x="1451812" y="4010281"/>
            <a:ext cx="542201" cy="542201"/>
            <a:chOff x="0" y="0"/>
            <a:chExt cx="812800" cy="812800"/>
          </a:xfrm>
        </p:grpSpPr>
        <p:sp>
          <p:nvSpPr>
            <p:cNvPr id="74" name="Freeform 53">
              <a:extLst>
                <a:ext uri="{FF2B5EF4-FFF2-40B4-BE49-F238E27FC236}">
                  <a16:creationId xmlns:a16="http://schemas.microsoft.com/office/drawing/2014/main" id="{425AC95B-D462-6C0B-568D-256C75F707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172EF"/>
                </a:gs>
                <a:gs pos="100000">
                  <a:srgbClr val="1D293B"/>
                </a:gs>
              </a:gsLst>
              <a:lin ang="2700000"/>
            </a:gradFill>
          </p:spPr>
          <p:txBody>
            <a:bodyPr/>
            <a:lstStyle/>
            <a:p>
              <a:endParaRPr lang="en-LB" dirty="0">
                <a:latin typeface="Arial" panose="020B0604020202020204" pitchFamily="34" charset="0"/>
                <a:cs typeface="Arial" panose="020B0604020202020204" pitchFamily="34" charset="0"/>
              </a:endParaRPr>
            </a:p>
          </p:txBody>
        </p:sp>
        <p:sp>
          <p:nvSpPr>
            <p:cNvPr id="75" name="TextBox 54">
              <a:extLst>
                <a:ext uri="{FF2B5EF4-FFF2-40B4-BE49-F238E27FC236}">
                  <a16:creationId xmlns:a16="http://schemas.microsoft.com/office/drawing/2014/main" id="{CEEDC1B3-0271-6AC0-40CD-D049D2D2714E}"/>
                </a:ext>
              </a:extLst>
            </p:cNvPr>
            <p:cNvSpPr txBox="1"/>
            <p:nvPr/>
          </p:nvSpPr>
          <p:spPr>
            <a:xfrm>
              <a:off x="76200" y="28575"/>
              <a:ext cx="660400" cy="708025"/>
            </a:xfrm>
            <a:prstGeom prst="rect">
              <a:avLst/>
            </a:prstGeom>
          </p:spPr>
          <p:txBody>
            <a:bodyPr lIns="40640" tIns="40640" rIns="40640" bIns="40640" rtlCol="0" anchor="ctr"/>
            <a:lstStyle/>
            <a:p>
              <a:pPr algn="ctr">
                <a:lnSpc>
                  <a:spcPts val="1791"/>
                </a:lnSpc>
              </a:pPr>
              <a:endParaRPr sz="1120">
                <a:latin typeface="Arial" panose="020B0604020202020204" pitchFamily="34" charset="0"/>
                <a:cs typeface="Arial" panose="020B0604020202020204" pitchFamily="34" charset="0"/>
              </a:endParaRPr>
            </a:p>
          </p:txBody>
        </p:sp>
      </p:grpSp>
      <p:sp>
        <p:nvSpPr>
          <p:cNvPr id="76" name="TextBox 55">
            <a:extLst>
              <a:ext uri="{FF2B5EF4-FFF2-40B4-BE49-F238E27FC236}">
                <a16:creationId xmlns:a16="http://schemas.microsoft.com/office/drawing/2014/main" id="{A9932232-F1E4-E852-0782-2AD2DE659FC0}"/>
              </a:ext>
            </a:extLst>
          </p:cNvPr>
          <p:cNvSpPr txBox="1"/>
          <p:nvPr/>
        </p:nvSpPr>
        <p:spPr>
          <a:xfrm>
            <a:off x="2169303" y="4111526"/>
            <a:ext cx="2460301" cy="243656"/>
          </a:xfrm>
          <a:prstGeom prst="rect">
            <a:avLst/>
          </a:prstGeom>
        </p:spPr>
        <p:txBody>
          <a:bodyPr wrap="square" lIns="0" tIns="0" rIns="0" bIns="0" rtlCol="0" anchor="t">
            <a:spAutoFit/>
          </a:bodyPr>
          <a:lstStyle/>
          <a:p>
            <a:pPr>
              <a:lnSpc>
                <a:spcPts val="1944"/>
              </a:lnSpc>
            </a:pPr>
            <a:r>
              <a:rPr lang="en-US" sz="1600" dirty="0">
                <a:solidFill>
                  <a:schemeClr val="bg1"/>
                </a:solidFill>
              </a:rPr>
              <a:t>Reminder Scheduling </a:t>
            </a:r>
            <a:endParaRPr lang="en-US" sz="1600" dirty="0">
              <a:solidFill>
                <a:schemeClr val="bg1"/>
              </a:solidFill>
              <a:latin typeface="Arial" panose="020B0604020202020204" pitchFamily="34" charset="0"/>
              <a:ea typeface="Open Sans"/>
              <a:cs typeface="Arial" panose="020B0604020202020204" pitchFamily="34" charset="0"/>
              <a:sym typeface="Open Sans"/>
            </a:endParaRPr>
          </a:p>
        </p:txBody>
      </p:sp>
      <p:sp>
        <p:nvSpPr>
          <p:cNvPr id="77" name="TextBox 56">
            <a:extLst>
              <a:ext uri="{FF2B5EF4-FFF2-40B4-BE49-F238E27FC236}">
                <a16:creationId xmlns:a16="http://schemas.microsoft.com/office/drawing/2014/main" id="{7D7D2D50-9BFB-4C04-0438-842A4AAC45F5}"/>
              </a:ext>
            </a:extLst>
          </p:cNvPr>
          <p:cNvSpPr txBox="1"/>
          <p:nvPr/>
        </p:nvSpPr>
        <p:spPr>
          <a:xfrm>
            <a:off x="1524467" y="4151078"/>
            <a:ext cx="396888" cy="241092"/>
          </a:xfrm>
          <a:prstGeom prst="rect">
            <a:avLst/>
          </a:prstGeom>
        </p:spPr>
        <p:txBody>
          <a:bodyPr lIns="0" tIns="0" rIns="0" bIns="0" rtlCol="0" anchor="t">
            <a:spAutoFit/>
          </a:bodyPr>
          <a:lstStyle/>
          <a:p>
            <a:pPr algn="ctr">
              <a:lnSpc>
                <a:spcPts val="2015"/>
              </a:lnSpc>
              <a:spcBef>
                <a:spcPct val="0"/>
              </a:spcBef>
            </a:pPr>
            <a:r>
              <a:rPr lang="en-US" sz="1439" b="1" dirty="0">
                <a:solidFill>
                  <a:srgbClr val="FFFFFF"/>
                </a:solidFill>
                <a:latin typeface="Arial" panose="020B0604020202020204" pitchFamily="34" charset="0"/>
                <a:ea typeface="Open Sans Bold"/>
                <a:cs typeface="Arial" panose="020B0604020202020204" pitchFamily="34" charset="0"/>
                <a:sym typeface="Open Sans Bold"/>
              </a:rPr>
              <a:t>01</a:t>
            </a:r>
          </a:p>
        </p:txBody>
      </p:sp>
      <p:sp>
        <p:nvSpPr>
          <p:cNvPr id="78" name="TextBox 16">
            <a:extLst>
              <a:ext uri="{FF2B5EF4-FFF2-40B4-BE49-F238E27FC236}">
                <a16:creationId xmlns:a16="http://schemas.microsoft.com/office/drawing/2014/main" id="{2F7BC692-FD00-E6FC-FB81-A0CB17DFBE82}"/>
              </a:ext>
            </a:extLst>
          </p:cNvPr>
          <p:cNvSpPr txBox="1"/>
          <p:nvPr/>
        </p:nvSpPr>
        <p:spPr>
          <a:xfrm rot="-5400000">
            <a:off x="103445" y="7110037"/>
            <a:ext cx="862774" cy="179536"/>
          </a:xfrm>
          <a:prstGeom prst="rect">
            <a:avLst/>
          </a:prstGeom>
        </p:spPr>
        <p:txBody>
          <a:bodyPr lIns="0" tIns="0" rIns="0" bIns="0" rtlCol="0" anchor="t">
            <a:spAutoFit/>
          </a:bodyPr>
          <a:lstStyle/>
          <a:p>
            <a:pPr algn="ctr">
              <a:lnSpc>
                <a:spcPts val="1380"/>
              </a:lnSpc>
              <a:spcBef>
                <a:spcPct val="0"/>
              </a:spcBef>
            </a:pPr>
            <a:r>
              <a:rPr lang="en-US" sz="1326" dirty="0">
                <a:solidFill>
                  <a:srgbClr val="FFFFFF"/>
                </a:solidFill>
                <a:latin typeface="Arial" panose="020B0604020202020204" pitchFamily="34" charset="0"/>
                <a:ea typeface="Raleway"/>
                <a:cs typeface="Arial" panose="020B0604020202020204" pitchFamily="34" charset="0"/>
                <a:sym typeface="Raleway"/>
              </a:rPr>
              <a:t>Page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
            <a:extLst>
              <a:ext uri="{FF2B5EF4-FFF2-40B4-BE49-F238E27FC236}">
                <a16:creationId xmlns:a16="http://schemas.microsoft.com/office/drawing/2014/main" id="{BE2034C9-E501-564C-8409-889E74E81D13}"/>
              </a:ext>
            </a:extLst>
          </p:cNvPr>
          <p:cNvSpPr/>
          <p:nvPr/>
        </p:nvSpPr>
        <p:spPr>
          <a:xfrm flipH="1" flipV="1">
            <a:off x="-34436" y="-53009"/>
            <a:ext cx="14853664" cy="8335617"/>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475569"/>
          </a:solidFill>
        </p:spPr>
        <p:txBody>
          <a:bodyPr/>
          <a:lstStyle/>
          <a:p>
            <a:endParaRPr lang="en-LB" dirty="0">
              <a:latin typeface="Arial" panose="020B0604020202020204" pitchFamily="34" charset="0"/>
              <a:cs typeface="Arial" panose="020B0604020202020204" pitchFamily="34" charset="0"/>
            </a:endParaRPr>
          </a:p>
        </p:txBody>
      </p:sp>
      <p:grpSp>
        <p:nvGrpSpPr>
          <p:cNvPr id="2" name="Group 2"/>
          <p:cNvGrpSpPr/>
          <p:nvPr/>
        </p:nvGrpSpPr>
        <p:grpSpPr>
          <a:xfrm>
            <a:off x="7392396" y="0"/>
            <a:ext cx="7238004" cy="8229600"/>
            <a:chOff x="0" y="0"/>
            <a:chExt cx="781753" cy="888852"/>
          </a:xfrm>
        </p:grpSpPr>
        <p:sp>
          <p:nvSpPr>
            <p:cNvPr id="3" name="Freeform 3"/>
            <p:cNvSpPr/>
            <p:nvPr/>
          </p:nvSpPr>
          <p:spPr>
            <a:xfrm>
              <a:off x="0" y="0"/>
              <a:ext cx="781753" cy="888852"/>
            </a:xfrm>
            <a:custGeom>
              <a:avLst/>
              <a:gdLst/>
              <a:ahLst/>
              <a:cxnLst/>
              <a:rect l="l" t="t" r="r" b="b"/>
              <a:pathLst>
                <a:path w="781753" h="888852">
                  <a:moveTo>
                    <a:pt x="0" y="0"/>
                  </a:moveTo>
                  <a:lnTo>
                    <a:pt x="781753" y="0"/>
                  </a:lnTo>
                  <a:lnTo>
                    <a:pt x="781753" y="888852"/>
                  </a:lnTo>
                  <a:lnTo>
                    <a:pt x="0" y="888852"/>
                  </a:lnTo>
                  <a:close/>
                </a:path>
              </a:pathLst>
            </a:custGeom>
            <a:blipFill>
              <a:blip r:embed="rId2"/>
              <a:stretch>
                <a:fillRect l="-21986" r="-48669"/>
              </a:stretch>
            </a:blipFill>
          </p:spPr>
        </p:sp>
      </p:grpSp>
      <p:grpSp>
        <p:nvGrpSpPr>
          <p:cNvPr id="6" name="Group 6"/>
          <p:cNvGrpSpPr/>
          <p:nvPr/>
        </p:nvGrpSpPr>
        <p:grpSpPr>
          <a:xfrm>
            <a:off x="510860" y="3210902"/>
            <a:ext cx="6564890" cy="1124647"/>
            <a:chOff x="0" y="0"/>
            <a:chExt cx="766503" cy="172487"/>
          </a:xfrm>
        </p:grpSpPr>
        <p:sp>
          <p:nvSpPr>
            <p:cNvPr id="7" name="Freeform 7"/>
            <p:cNvSpPr/>
            <p:nvPr/>
          </p:nvSpPr>
          <p:spPr>
            <a:xfrm>
              <a:off x="0" y="0"/>
              <a:ext cx="766503" cy="172487"/>
            </a:xfrm>
            <a:custGeom>
              <a:avLst/>
              <a:gdLst/>
              <a:ahLst/>
              <a:cxnLst/>
              <a:rect l="l" t="t" r="r" b="b"/>
              <a:pathLst>
                <a:path w="766503" h="172487">
                  <a:moveTo>
                    <a:pt x="86244" y="0"/>
                  </a:moveTo>
                  <a:lnTo>
                    <a:pt x="680259" y="0"/>
                  </a:lnTo>
                  <a:cubicBezTo>
                    <a:pt x="727890" y="0"/>
                    <a:pt x="766503" y="38613"/>
                    <a:pt x="766503" y="86244"/>
                  </a:cubicBezTo>
                  <a:lnTo>
                    <a:pt x="766503" y="86244"/>
                  </a:lnTo>
                  <a:cubicBezTo>
                    <a:pt x="766503" y="109117"/>
                    <a:pt x="757416" y="131053"/>
                    <a:pt x="741243" y="147227"/>
                  </a:cubicBezTo>
                  <a:cubicBezTo>
                    <a:pt x="725069" y="163401"/>
                    <a:pt x="703132" y="172487"/>
                    <a:pt x="680259" y="172487"/>
                  </a:cubicBezTo>
                  <a:lnTo>
                    <a:pt x="86244" y="172487"/>
                  </a:lnTo>
                  <a:cubicBezTo>
                    <a:pt x="63370" y="172487"/>
                    <a:pt x="41434" y="163401"/>
                    <a:pt x="25260" y="147227"/>
                  </a:cubicBezTo>
                  <a:cubicBezTo>
                    <a:pt x="9086" y="131053"/>
                    <a:pt x="0" y="109117"/>
                    <a:pt x="0" y="86244"/>
                  </a:cubicBezTo>
                  <a:lnTo>
                    <a:pt x="0" y="86244"/>
                  </a:lnTo>
                  <a:cubicBezTo>
                    <a:pt x="0" y="63370"/>
                    <a:pt x="9086" y="41434"/>
                    <a:pt x="25260" y="25260"/>
                  </a:cubicBezTo>
                  <a:cubicBezTo>
                    <a:pt x="41434" y="9086"/>
                    <a:pt x="63370" y="0"/>
                    <a:pt x="86244" y="0"/>
                  </a:cubicBezTo>
                  <a:close/>
                </a:path>
              </a:pathLst>
            </a:custGeom>
            <a:solidFill>
              <a:srgbClr val="000000">
                <a:alpha val="0"/>
              </a:srgbClr>
            </a:solidFill>
            <a:ln w="38100" cap="rnd">
              <a:solidFill>
                <a:srgbClr val="FFFFFF"/>
              </a:solidFill>
              <a:prstDash val="solid"/>
              <a:round/>
            </a:ln>
          </p:spPr>
        </p:sp>
        <p:sp>
          <p:nvSpPr>
            <p:cNvPr id="8" name="TextBox 8"/>
            <p:cNvSpPr txBox="1"/>
            <p:nvPr/>
          </p:nvSpPr>
          <p:spPr>
            <a:xfrm>
              <a:off x="0" y="-38100"/>
              <a:ext cx="766503" cy="210587"/>
            </a:xfrm>
            <a:prstGeom prst="rect">
              <a:avLst/>
            </a:prstGeom>
          </p:spPr>
          <p:txBody>
            <a:bodyPr lIns="40640" tIns="40640" rIns="40640" bIns="40640" rtlCol="0" anchor="ctr"/>
            <a:lstStyle/>
            <a:p>
              <a:pPr algn="ctr">
                <a:lnSpc>
                  <a:spcPts val="2127"/>
                </a:lnSpc>
              </a:pPr>
              <a:endParaRPr sz="1120">
                <a:latin typeface="Arial" panose="020B0604020202020204" pitchFamily="34" charset="0"/>
                <a:cs typeface="Arial" panose="020B0604020202020204" pitchFamily="34" charset="0"/>
              </a:endParaRPr>
            </a:p>
          </p:txBody>
        </p:sp>
      </p:grpSp>
      <p:sp>
        <p:nvSpPr>
          <p:cNvPr id="9" name="TextBox 9"/>
          <p:cNvSpPr txBox="1"/>
          <p:nvPr/>
        </p:nvSpPr>
        <p:spPr>
          <a:xfrm>
            <a:off x="830336" y="3364940"/>
            <a:ext cx="5928768" cy="1082669"/>
          </a:xfrm>
          <a:prstGeom prst="rect">
            <a:avLst/>
          </a:prstGeom>
        </p:spPr>
        <p:txBody>
          <a:bodyPr wrap="square" lIns="0" tIns="0" rIns="0" bIns="0" rtlCol="0" anchor="t">
            <a:spAutoFit/>
          </a:bodyPr>
          <a:lstStyle/>
          <a:p>
            <a:pPr>
              <a:lnSpc>
                <a:spcPts val="2875"/>
              </a:lnSpc>
              <a:spcBef>
                <a:spcPct val="0"/>
              </a:spcBef>
            </a:pPr>
            <a:r>
              <a:rPr lang="en-US" sz="2400" b="0" i="0" dirty="0">
                <a:solidFill>
                  <a:srgbClr val="F8FAFF"/>
                </a:solidFill>
                <a:effectLst/>
                <a:latin typeface="Arial" panose="020B0604020202020204" pitchFamily="34" charset="0"/>
                <a:cs typeface="Arial" panose="020B0604020202020204" pitchFamily="34" charset="0"/>
              </a:rPr>
              <a:t>Successful development of a cross-platform Reminder application.</a:t>
            </a:r>
          </a:p>
          <a:p>
            <a:pPr>
              <a:lnSpc>
                <a:spcPts val="2875"/>
              </a:lnSpc>
              <a:spcBef>
                <a:spcPct val="0"/>
              </a:spcBef>
            </a:pPr>
            <a:endParaRPr lang="en-US" sz="2054" dirty="0">
              <a:solidFill>
                <a:srgbClr val="FFFFFF"/>
              </a:solidFill>
              <a:latin typeface="Arial" panose="020B0604020202020204" pitchFamily="34" charset="0"/>
              <a:cs typeface="Arial" panose="020B0604020202020204" pitchFamily="34" charset="0"/>
            </a:endParaRPr>
          </a:p>
        </p:txBody>
      </p:sp>
      <p:sp>
        <p:nvSpPr>
          <p:cNvPr id="12" name="TextBox 12"/>
          <p:cNvSpPr txBox="1"/>
          <p:nvPr/>
        </p:nvSpPr>
        <p:spPr>
          <a:xfrm>
            <a:off x="596272" y="5600296"/>
            <a:ext cx="6564890" cy="1174925"/>
          </a:xfrm>
          <a:prstGeom prst="rect">
            <a:avLst/>
          </a:prstGeom>
        </p:spPr>
        <p:txBody>
          <a:bodyPr lIns="40640" tIns="40640" rIns="40640" bIns="40640" rtlCol="0" anchor="ctr"/>
          <a:lstStyle/>
          <a:p>
            <a:pPr algn="ctr">
              <a:lnSpc>
                <a:spcPts val="2127"/>
              </a:lnSpc>
            </a:pPr>
            <a:endParaRPr sz="1120">
              <a:latin typeface="Arial" panose="020B0604020202020204" pitchFamily="34" charset="0"/>
              <a:cs typeface="Arial" panose="020B0604020202020204" pitchFamily="34" charset="0"/>
            </a:endParaRPr>
          </a:p>
        </p:txBody>
      </p:sp>
      <p:sp>
        <p:nvSpPr>
          <p:cNvPr id="17" name="TextBox 17"/>
          <p:cNvSpPr txBox="1"/>
          <p:nvPr/>
        </p:nvSpPr>
        <p:spPr>
          <a:xfrm>
            <a:off x="1030241" y="6258892"/>
            <a:ext cx="6130921" cy="729687"/>
          </a:xfrm>
          <a:prstGeom prst="rect">
            <a:avLst/>
          </a:prstGeom>
        </p:spPr>
        <p:txBody>
          <a:bodyPr wrap="square" lIns="0" tIns="0" rIns="0" bIns="0" rtlCol="0" anchor="t">
            <a:spAutoFit/>
          </a:bodyPr>
          <a:lstStyle/>
          <a:p>
            <a:pPr>
              <a:lnSpc>
                <a:spcPts val="2875"/>
              </a:lnSpc>
              <a:spcBef>
                <a:spcPct val="0"/>
              </a:spcBef>
            </a:pPr>
            <a:r>
              <a:rPr lang="en-US" sz="2400" b="0" i="0" dirty="0">
                <a:solidFill>
                  <a:srgbClr val="F8FAFF"/>
                </a:solidFill>
                <a:effectLst/>
                <a:latin typeface="Arial" panose="020B0604020202020204" pitchFamily="34" charset="0"/>
                <a:cs typeface="Arial" panose="020B0604020202020204" pitchFamily="34" charset="0"/>
              </a:rPr>
              <a:t>Demonstrates the potential of Compose Multiplatform for scalable, efficient apps</a:t>
            </a:r>
            <a:endParaRPr lang="en-US" sz="2054" dirty="0">
              <a:solidFill>
                <a:srgbClr val="FFFFFF"/>
              </a:solidFill>
              <a:latin typeface="Arial" panose="020B0604020202020204" pitchFamily="34" charset="0"/>
              <a:cs typeface="Arial" panose="020B0604020202020204" pitchFamily="34" charset="0"/>
            </a:endParaRPr>
          </a:p>
        </p:txBody>
      </p:sp>
      <p:sp>
        <p:nvSpPr>
          <p:cNvPr id="22" name="Freeform 22"/>
          <p:cNvSpPr/>
          <p:nvPr/>
        </p:nvSpPr>
        <p:spPr>
          <a:xfrm>
            <a:off x="12771166" y="822961"/>
            <a:ext cx="1036274" cy="1036274"/>
          </a:xfrm>
          <a:custGeom>
            <a:avLst/>
            <a:gdLst/>
            <a:ahLst/>
            <a:cxnLst/>
            <a:rect l="l" t="t" r="r" b="b"/>
            <a:pathLst>
              <a:path w="1295343" h="1295343">
                <a:moveTo>
                  <a:pt x="0" y="0"/>
                </a:moveTo>
                <a:lnTo>
                  <a:pt x="1295343" y="0"/>
                </a:lnTo>
                <a:lnTo>
                  <a:pt x="1295343" y="1295343"/>
                </a:lnTo>
                <a:lnTo>
                  <a:pt x="0" y="12953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3">
            <a:extLst>
              <a:ext uri="{FF2B5EF4-FFF2-40B4-BE49-F238E27FC236}">
                <a16:creationId xmlns:a16="http://schemas.microsoft.com/office/drawing/2014/main" id="{EEEA3419-C65B-208D-EE58-6BF1EFFC2303}"/>
              </a:ext>
            </a:extLst>
          </p:cNvPr>
          <p:cNvSpPr txBox="1"/>
          <p:nvPr/>
        </p:nvSpPr>
        <p:spPr>
          <a:xfrm>
            <a:off x="596272" y="1132756"/>
            <a:ext cx="6162832" cy="861774"/>
          </a:xfrm>
          <a:prstGeom prst="rect">
            <a:avLst/>
          </a:prstGeom>
          <a:noFill/>
        </p:spPr>
        <p:txBody>
          <a:bodyPr wrap="square" rtlCol="0">
            <a:spAutoFit/>
          </a:bodyPr>
          <a:lstStyle/>
          <a:p>
            <a:r>
              <a:rPr lang="en-LB" sz="5000" dirty="0">
                <a:solidFill>
                  <a:srgbClr val="A172EF"/>
                </a:solidFill>
                <a:latin typeface="Arial" panose="020B0604020202020204" pitchFamily="34" charset="0"/>
                <a:cs typeface="Arial" panose="020B0604020202020204" pitchFamily="34" charset="0"/>
              </a:rPr>
              <a:t>C</a:t>
            </a:r>
            <a:r>
              <a:rPr lang="en-LB" sz="5000" dirty="0">
                <a:solidFill>
                  <a:schemeClr val="bg1"/>
                </a:solidFill>
                <a:latin typeface="Arial" panose="020B0604020202020204" pitchFamily="34" charset="0"/>
                <a:cs typeface="Arial" panose="020B0604020202020204" pitchFamily="34" charset="0"/>
              </a:rPr>
              <a:t>ONCLUSION</a:t>
            </a:r>
          </a:p>
        </p:txBody>
      </p:sp>
      <p:grpSp>
        <p:nvGrpSpPr>
          <p:cNvPr id="28" name="Group 6">
            <a:extLst>
              <a:ext uri="{FF2B5EF4-FFF2-40B4-BE49-F238E27FC236}">
                <a16:creationId xmlns:a16="http://schemas.microsoft.com/office/drawing/2014/main" id="{2AC92536-1C70-C07F-631E-1082BF22385D}"/>
              </a:ext>
            </a:extLst>
          </p:cNvPr>
          <p:cNvGrpSpPr/>
          <p:nvPr/>
        </p:nvGrpSpPr>
        <p:grpSpPr>
          <a:xfrm>
            <a:off x="526008" y="3703881"/>
            <a:ext cx="6747413" cy="2099988"/>
            <a:chOff x="-21311" y="-38100"/>
            <a:chExt cx="787814" cy="322075"/>
          </a:xfrm>
        </p:grpSpPr>
        <p:sp>
          <p:nvSpPr>
            <p:cNvPr id="29" name="Freeform 7">
              <a:extLst>
                <a:ext uri="{FF2B5EF4-FFF2-40B4-BE49-F238E27FC236}">
                  <a16:creationId xmlns:a16="http://schemas.microsoft.com/office/drawing/2014/main" id="{B16AD54A-7517-4F86-8B13-360F94AC6124}"/>
                </a:ext>
              </a:extLst>
            </p:cNvPr>
            <p:cNvSpPr/>
            <p:nvPr/>
          </p:nvSpPr>
          <p:spPr>
            <a:xfrm>
              <a:off x="-21311" y="111488"/>
              <a:ext cx="766503" cy="172487"/>
            </a:xfrm>
            <a:custGeom>
              <a:avLst/>
              <a:gdLst/>
              <a:ahLst/>
              <a:cxnLst/>
              <a:rect l="l" t="t" r="r" b="b"/>
              <a:pathLst>
                <a:path w="766503" h="172487">
                  <a:moveTo>
                    <a:pt x="86244" y="0"/>
                  </a:moveTo>
                  <a:lnTo>
                    <a:pt x="680259" y="0"/>
                  </a:lnTo>
                  <a:cubicBezTo>
                    <a:pt x="727890" y="0"/>
                    <a:pt x="766503" y="38613"/>
                    <a:pt x="766503" y="86244"/>
                  </a:cubicBezTo>
                  <a:lnTo>
                    <a:pt x="766503" y="86244"/>
                  </a:lnTo>
                  <a:cubicBezTo>
                    <a:pt x="766503" y="109117"/>
                    <a:pt x="757416" y="131053"/>
                    <a:pt x="741243" y="147227"/>
                  </a:cubicBezTo>
                  <a:cubicBezTo>
                    <a:pt x="725069" y="163401"/>
                    <a:pt x="703132" y="172487"/>
                    <a:pt x="680259" y="172487"/>
                  </a:cubicBezTo>
                  <a:lnTo>
                    <a:pt x="86244" y="172487"/>
                  </a:lnTo>
                  <a:cubicBezTo>
                    <a:pt x="63370" y="172487"/>
                    <a:pt x="41434" y="163401"/>
                    <a:pt x="25260" y="147227"/>
                  </a:cubicBezTo>
                  <a:cubicBezTo>
                    <a:pt x="9086" y="131053"/>
                    <a:pt x="0" y="109117"/>
                    <a:pt x="0" y="86244"/>
                  </a:cubicBezTo>
                  <a:lnTo>
                    <a:pt x="0" y="86244"/>
                  </a:lnTo>
                  <a:cubicBezTo>
                    <a:pt x="0" y="63370"/>
                    <a:pt x="9086" y="41434"/>
                    <a:pt x="25260" y="25260"/>
                  </a:cubicBezTo>
                  <a:cubicBezTo>
                    <a:pt x="41434" y="9086"/>
                    <a:pt x="63370" y="0"/>
                    <a:pt x="86244" y="0"/>
                  </a:cubicBezTo>
                  <a:close/>
                </a:path>
              </a:pathLst>
            </a:custGeom>
            <a:solidFill>
              <a:srgbClr val="000000">
                <a:alpha val="0"/>
              </a:srgbClr>
            </a:solidFill>
            <a:ln w="38100" cap="rnd">
              <a:solidFill>
                <a:srgbClr val="FFFFFF"/>
              </a:solidFill>
              <a:prstDash val="solid"/>
              <a:round/>
            </a:ln>
          </p:spPr>
          <p:txBody>
            <a:bodyPr/>
            <a:lstStyle/>
            <a:p>
              <a:endParaRPr lang="en-LB" dirty="0">
                <a:latin typeface="Arial" panose="020B0604020202020204" pitchFamily="34" charset="0"/>
                <a:cs typeface="Arial" panose="020B0604020202020204" pitchFamily="34" charset="0"/>
              </a:endParaRPr>
            </a:p>
          </p:txBody>
        </p:sp>
        <p:sp>
          <p:nvSpPr>
            <p:cNvPr id="30" name="TextBox 8">
              <a:extLst>
                <a:ext uri="{FF2B5EF4-FFF2-40B4-BE49-F238E27FC236}">
                  <a16:creationId xmlns:a16="http://schemas.microsoft.com/office/drawing/2014/main" id="{7B099134-ED88-19BC-BCB1-F7E187DD376C}"/>
                </a:ext>
              </a:extLst>
            </p:cNvPr>
            <p:cNvSpPr txBox="1"/>
            <p:nvPr/>
          </p:nvSpPr>
          <p:spPr>
            <a:xfrm>
              <a:off x="0" y="-38100"/>
              <a:ext cx="766503" cy="210587"/>
            </a:xfrm>
            <a:prstGeom prst="rect">
              <a:avLst/>
            </a:prstGeom>
          </p:spPr>
          <p:txBody>
            <a:bodyPr lIns="40640" tIns="40640" rIns="40640" bIns="40640" rtlCol="0" anchor="ctr"/>
            <a:lstStyle/>
            <a:p>
              <a:pPr algn="ctr">
                <a:lnSpc>
                  <a:spcPts val="2127"/>
                </a:lnSpc>
              </a:pPr>
              <a:endParaRPr sz="1120">
                <a:latin typeface="Arial" panose="020B0604020202020204" pitchFamily="34" charset="0"/>
                <a:cs typeface="Arial" panose="020B0604020202020204" pitchFamily="34" charset="0"/>
              </a:endParaRPr>
            </a:p>
          </p:txBody>
        </p:sp>
      </p:grpSp>
      <p:grpSp>
        <p:nvGrpSpPr>
          <p:cNvPr id="31" name="Group 6">
            <a:extLst>
              <a:ext uri="{FF2B5EF4-FFF2-40B4-BE49-F238E27FC236}">
                <a16:creationId xmlns:a16="http://schemas.microsoft.com/office/drawing/2014/main" id="{F9AD9861-6E4E-2053-AED1-32E5243916E0}"/>
              </a:ext>
            </a:extLst>
          </p:cNvPr>
          <p:cNvGrpSpPr/>
          <p:nvPr/>
        </p:nvGrpSpPr>
        <p:grpSpPr>
          <a:xfrm>
            <a:off x="510859" y="6077290"/>
            <a:ext cx="6564890" cy="1124647"/>
            <a:chOff x="0" y="0"/>
            <a:chExt cx="766503" cy="172487"/>
          </a:xfrm>
        </p:grpSpPr>
        <p:sp>
          <p:nvSpPr>
            <p:cNvPr id="32" name="Freeform 7">
              <a:extLst>
                <a:ext uri="{FF2B5EF4-FFF2-40B4-BE49-F238E27FC236}">
                  <a16:creationId xmlns:a16="http://schemas.microsoft.com/office/drawing/2014/main" id="{A320DC33-9D4E-F041-5142-5CA1EFF3051F}"/>
                </a:ext>
              </a:extLst>
            </p:cNvPr>
            <p:cNvSpPr/>
            <p:nvPr/>
          </p:nvSpPr>
          <p:spPr>
            <a:xfrm>
              <a:off x="0" y="0"/>
              <a:ext cx="766503" cy="172487"/>
            </a:xfrm>
            <a:custGeom>
              <a:avLst/>
              <a:gdLst/>
              <a:ahLst/>
              <a:cxnLst/>
              <a:rect l="l" t="t" r="r" b="b"/>
              <a:pathLst>
                <a:path w="766503" h="172487">
                  <a:moveTo>
                    <a:pt x="86244" y="0"/>
                  </a:moveTo>
                  <a:lnTo>
                    <a:pt x="680259" y="0"/>
                  </a:lnTo>
                  <a:cubicBezTo>
                    <a:pt x="727890" y="0"/>
                    <a:pt x="766503" y="38613"/>
                    <a:pt x="766503" y="86244"/>
                  </a:cubicBezTo>
                  <a:lnTo>
                    <a:pt x="766503" y="86244"/>
                  </a:lnTo>
                  <a:cubicBezTo>
                    <a:pt x="766503" y="109117"/>
                    <a:pt x="757416" y="131053"/>
                    <a:pt x="741243" y="147227"/>
                  </a:cubicBezTo>
                  <a:cubicBezTo>
                    <a:pt x="725069" y="163401"/>
                    <a:pt x="703132" y="172487"/>
                    <a:pt x="680259" y="172487"/>
                  </a:cubicBezTo>
                  <a:lnTo>
                    <a:pt x="86244" y="172487"/>
                  </a:lnTo>
                  <a:cubicBezTo>
                    <a:pt x="63370" y="172487"/>
                    <a:pt x="41434" y="163401"/>
                    <a:pt x="25260" y="147227"/>
                  </a:cubicBezTo>
                  <a:cubicBezTo>
                    <a:pt x="9086" y="131053"/>
                    <a:pt x="0" y="109117"/>
                    <a:pt x="0" y="86244"/>
                  </a:cubicBezTo>
                  <a:lnTo>
                    <a:pt x="0" y="86244"/>
                  </a:lnTo>
                  <a:cubicBezTo>
                    <a:pt x="0" y="63370"/>
                    <a:pt x="9086" y="41434"/>
                    <a:pt x="25260" y="25260"/>
                  </a:cubicBezTo>
                  <a:cubicBezTo>
                    <a:pt x="41434" y="9086"/>
                    <a:pt x="63370" y="0"/>
                    <a:pt x="86244" y="0"/>
                  </a:cubicBezTo>
                  <a:close/>
                </a:path>
              </a:pathLst>
            </a:custGeom>
            <a:solidFill>
              <a:srgbClr val="000000">
                <a:alpha val="0"/>
              </a:srgbClr>
            </a:solidFill>
            <a:ln w="38100" cap="rnd">
              <a:solidFill>
                <a:srgbClr val="FFFFFF"/>
              </a:solidFill>
              <a:prstDash val="solid"/>
              <a:round/>
            </a:ln>
          </p:spPr>
        </p:sp>
        <p:sp>
          <p:nvSpPr>
            <p:cNvPr id="33" name="TextBox 8">
              <a:extLst>
                <a:ext uri="{FF2B5EF4-FFF2-40B4-BE49-F238E27FC236}">
                  <a16:creationId xmlns:a16="http://schemas.microsoft.com/office/drawing/2014/main" id="{309E9412-5DAE-7F66-8084-EF145F2C7459}"/>
                </a:ext>
              </a:extLst>
            </p:cNvPr>
            <p:cNvSpPr txBox="1"/>
            <p:nvPr/>
          </p:nvSpPr>
          <p:spPr>
            <a:xfrm>
              <a:off x="0" y="-38100"/>
              <a:ext cx="766503" cy="210587"/>
            </a:xfrm>
            <a:prstGeom prst="rect">
              <a:avLst/>
            </a:prstGeom>
          </p:spPr>
          <p:txBody>
            <a:bodyPr lIns="40640" tIns="40640" rIns="40640" bIns="40640" rtlCol="0" anchor="ctr"/>
            <a:lstStyle/>
            <a:p>
              <a:pPr algn="ctr">
                <a:lnSpc>
                  <a:spcPts val="2127"/>
                </a:lnSpc>
              </a:pPr>
              <a:endParaRPr sz="1120">
                <a:latin typeface="Arial" panose="020B0604020202020204" pitchFamily="34" charset="0"/>
                <a:cs typeface="Arial" panose="020B0604020202020204" pitchFamily="34" charset="0"/>
              </a:endParaRPr>
            </a:p>
          </p:txBody>
        </p:sp>
      </p:grpSp>
      <p:sp>
        <p:nvSpPr>
          <p:cNvPr id="13" name="TextBox 13"/>
          <p:cNvSpPr txBox="1"/>
          <p:nvPr/>
        </p:nvSpPr>
        <p:spPr>
          <a:xfrm>
            <a:off x="944829" y="4832404"/>
            <a:ext cx="6130921" cy="1107996"/>
          </a:xfrm>
          <a:prstGeom prst="rect">
            <a:avLst/>
          </a:prstGeom>
        </p:spPr>
        <p:txBody>
          <a:bodyPr wrap="square" lIns="0" tIns="0" rIns="0" bIns="0" rtlCol="0" anchor="t">
            <a:spAutoFit/>
          </a:bodyPr>
          <a:lstStyle/>
          <a:p>
            <a:r>
              <a:rPr lang="en-US" sz="2400" b="0" i="0" dirty="0">
                <a:solidFill>
                  <a:srgbClr val="F8FAFF"/>
                </a:solidFill>
                <a:effectLst/>
                <a:latin typeface="Arial" panose="020B0604020202020204" pitchFamily="34" charset="0"/>
                <a:cs typeface="Arial" panose="020B0604020202020204" pitchFamily="34" charset="0"/>
              </a:rPr>
              <a:t>Features: Reminders, task categorization, Firebase integration, Task Categorization</a:t>
            </a:r>
          </a:p>
          <a:p>
            <a:r>
              <a:rPr lang="en-US" sz="2400" b="0" i="0" dirty="0">
                <a:solidFill>
                  <a:srgbClr val="F8FAFF"/>
                </a:solidFill>
                <a:effectLst/>
                <a:latin typeface="Arial" panose="020B0604020202020204" pitchFamily="34" charset="0"/>
                <a:cs typeface="Arial" panose="020B0604020202020204" pitchFamily="34" charset="0"/>
              </a:rPr>
              <a:t>.</a:t>
            </a:r>
          </a:p>
        </p:txBody>
      </p:sp>
      <p:sp>
        <p:nvSpPr>
          <p:cNvPr id="4" name="TextBox 16">
            <a:extLst>
              <a:ext uri="{FF2B5EF4-FFF2-40B4-BE49-F238E27FC236}">
                <a16:creationId xmlns:a16="http://schemas.microsoft.com/office/drawing/2014/main" id="{40AF6AEF-EE52-051E-BC48-83FB61CE57B1}"/>
              </a:ext>
            </a:extLst>
          </p:cNvPr>
          <p:cNvSpPr txBox="1"/>
          <p:nvPr/>
        </p:nvSpPr>
        <p:spPr>
          <a:xfrm rot="-5400000">
            <a:off x="-66349" y="7116840"/>
            <a:ext cx="862774" cy="179536"/>
          </a:xfrm>
          <a:prstGeom prst="rect">
            <a:avLst/>
          </a:prstGeom>
        </p:spPr>
        <p:txBody>
          <a:bodyPr lIns="0" tIns="0" rIns="0" bIns="0" rtlCol="0" anchor="t">
            <a:spAutoFit/>
          </a:bodyPr>
          <a:lstStyle/>
          <a:p>
            <a:pPr algn="ctr">
              <a:lnSpc>
                <a:spcPts val="1380"/>
              </a:lnSpc>
              <a:spcBef>
                <a:spcPct val="0"/>
              </a:spcBef>
            </a:pPr>
            <a:r>
              <a:rPr lang="en-US" sz="1326" dirty="0">
                <a:solidFill>
                  <a:srgbClr val="FFFFFF"/>
                </a:solidFill>
                <a:latin typeface="Raleway"/>
                <a:ea typeface="Raleway"/>
                <a:cs typeface="Raleway"/>
                <a:sym typeface="Raleway"/>
              </a:rPr>
              <a:t>Page 9</a:t>
            </a:r>
          </a:p>
        </p:txBody>
      </p:sp>
    </p:spTree>
    <p:extLst>
      <p:ext uri="{BB962C8B-B14F-4D97-AF65-F5344CB8AC3E}">
        <p14:creationId xmlns:p14="http://schemas.microsoft.com/office/powerpoint/2010/main" val="3533592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2" name="Google Shape;302;p16"/>
          <p:cNvSpPr/>
          <p:nvPr/>
        </p:nvSpPr>
        <p:spPr>
          <a:xfrm>
            <a:off x="13436981" y="3827085"/>
            <a:ext cx="4603552" cy="575429"/>
          </a:xfrm>
          <a:prstGeom prst="rect">
            <a:avLst/>
          </a:prstGeom>
          <a:noFill/>
          <a:ln>
            <a:noFill/>
          </a:ln>
        </p:spPr>
        <p:txBody>
          <a:bodyPr spcFirstLastPara="1" wrap="square" lIns="91425" tIns="45700" rIns="91425" bIns="45700" anchor="t" anchorCtr="0">
            <a:noAutofit/>
          </a:bodyPr>
          <a:lstStyle/>
          <a:p>
            <a:pPr marL="0" marR="0" lvl="0" indent="0" algn="l" rtl="0">
              <a:lnSpc>
                <a:spcPct val="124993"/>
              </a:lnSpc>
              <a:spcBef>
                <a:spcPts val="0"/>
              </a:spcBef>
              <a:spcAft>
                <a:spcPts val="0"/>
              </a:spcAft>
              <a:buClr>
                <a:srgbClr val="443728"/>
              </a:buClr>
              <a:buSzPts val="3625"/>
              <a:buFont typeface="Crimson Pro"/>
              <a:buNone/>
            </a:pPr>
            <a:r>
              <a:rPr lang="en-US" sz="3625" b="1" i="0" u="none" strike="noStrike" cap="none">
                <a:solidFill>
                  <a:srgbClr val="443728"/>
                </a:solidFill>
                <a:latin typeface="Arial" panose="020B0604020202020204" pitchFamily="34" charset="0"/>
                <a:ea typeface="Crimson Pro"/>
                <a:cs typeface="Arial" panose="020B0604020202020204" pitchFamily="34" charset="0"/>
                <a:sym typeface="Crimson Pro"/>
              </a:rPr>
              <a:t> </a:t>
            </a:r>
            <a:endParaRPr sz="3625" b="0" i="0" u="none" strike="noStrike" cap="none">
              <a:solidFill>
                <a:schemeClr val="dk1"/>
              </a:solidFill>
              <a:latin typeface="Arial" panose="020B0604020202020204" pitchFamily="34" charset="0"/>
              <a:ea typeface="Calibri"/>
              <a:cs typeface="Arial" panose="020B0604020202020204" pitchFamily="34" charset="0"/>
              <a:sym typeface="Calibri"/>
            </a:endParaRPr>
          </a:p>
        </p:txBody>
      </p:sp>
      <p:pic>
        <p:nvPicPr>
          <p:cNvPr id="3" name="Picture 2">
            <a:extLst>
              <a:ext uri="{FF2B5EF4-FFF2-40B4-BE49-F238E27FC236}">
                <a16:creationId xmlns:a16="http://schemas.microsoft.com/office/drawing/2014/main" id="{F8EC8DE9-BFA2-7C80-3387-9B8005C4C1CD}"/>
              </a:ext>
            </a:extLst>
          </p:cNvPr>
          <p:cNvPicPr>
            <a:picLocks noChangeAspect="1"/>
          </p:cNvPicPr>
          <p:nvPr/>
        </p:nvPicPr>
        <p:blipFill>
          <a:blip r:embed="rId3"/>
          <a:stretch>
            <a:fillRect/>
          </a:stretch>
        </p:blipFill>
        <p:spPr>
          <a:xfrm>
            <a:off x="256240" y="-1"/>
            <a:ext cx="14630400" cy="82295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2"/>
          <p:cNvSpPr/>
          <p:nvPr/>
        </p:nvSpPr>
        <p:spPr>
          <a:xfrm>
            <a:off x="0" y="0"/>
            <a:ext cx="14630400" cy="8229600"/>
          </a:xfrm>
          <a:prstGeom prst="rect">
            <a:avLst/>
          </a:prstGeom>
          <a:solidFill>
            <a:srgbClr val="475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75569"/>
              </a:solidFill>
              <a:latin typeface="Arial" panose="020B0604020202020204" pitchFamily="34" charset="0"/>
              <a:cs typeface="Arial" panose="020B0604020202020204" pitchFamily="34" charset="0"/>
            </a:endParaRPr>
          </a:p>
        </p:txBody>
      </p:sp>
      <p:sp>
        <p:nvSpPr>
          <p:cNvPr id="31" name="Google Shape;31;p2"/>
          <p:cNvSpPr/>
          <p:nvPr/>
        </p:nvSpPr>
        <p:spPr>
          <a:xfrm>
            <a:off x="864036" y="1529208"/>
            <a:ext cx="6172200"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443728"/>
              </a:buClr>
              <a:buSzPts val="4860"/>
              <a:buFont typeface="Crimson Pro"/>
              <a:buNone/>
            </a:pPr>
            <a:r>
              <a:rPr lang="en-US" sz="5000" b="1" i="0" u="none" strike="noStrike" cap="none" dirty="0">
                <a:solidFill>
                  <a:srgbClr val="A172EF"/>
                </a:solidFill>
                <a:latin typeface="Arial" panose="020B0604020202020204" pitchFamily="34" charset="0"/>
                <a:ea typeface="Crimson Pro"/>
                <a:cs typeface="Arial" panose="020B0604020202020204" pitchFamily="34" charset="0"/>
                <a:sym typeface="Crimson Pro"/>
              </a:rPr>
              <a:t>O</a:t>
            </a:r>
            <a:r>
              <a:rPr lang="en-US" sz="5000" b="1" i="0" u="none" strike="noStrike" cap="none" dirty="0">
                <a:solidFill>
                  <a:schemeClr val="bg1"/>
                </a:solidFill>
                <a:latin typeface="Arial" panose="020B0604020202020204" pitchFamily="34" charset="0"/>
                <a:ea typeface="Crimson Pro"/>
                <a:cs typeface="Arial" panose="020B0604020202020204" pitchFamily="34" charset="0"/>
                <a:sym typeface="Crimson Pro"/>
              </a:rPr>
              <a:t>VERVIEW</a:t>
            </a:r>
            <a:endParaRPr sz="5000" b="0" i="0" u="none" strike="noStrike" cap="none" dirty="0">
              <a:solidFill>
                <a:schemeClr val="bg1"/>
              </a:solidFill>
              <a:latin typeface="Arial" panose="020B0604020202020204" pitchFamily="34" charset="0"/>
              <a:ea typeface="Calibri"/>
              <a:cs typeface="Arial" panose="020B0604020202020204" pitchFamily="34" charset="0"/>
              <a:sym typeface="Calibri"/>
            </a:endParaRPr>
          </a:p>
        </p:txBody>
      </p:sp>
      <p:sp>
        <p:nvSpPr>
          <p:cNvPr id="32" name="Google Shape;32;p2"/>
          <p:cNvSpPr/>
          <p:nvPr/>
        </p:nvSpPr>
        <p:spPr>
          <a:xfrm>
            <a:off x="864036" y="2874690"/>
            <a:ext cx="12507397" cy="4959746"/>
          </a:xfrm>
          <a:prstGeom prst="rect">
            <a:avLst/>
          </a:prstGeom>
          <a:noFill/>
          <a:ln>
            <a:noFill/>
          </a:ln>
        </p:spPr>
        <p:txBody>
          <a:bodyPr spcFirstLastPara="1" wrap="square" lIns="91425" tIns="45700" rIns="91425" bIns="45700" anchor="t" anchorCtr="0">
            <a:noAutofit/>
          </a:bodyPr>
          <a:lstStyle/>
          <a:p>
            <a:pPr marL="514350" indent="-514350">
              <a:buClr>
                <a:schemeClr val="bg1"/>
              </a:buClr>
              <a:buFont typeface="+mj-lt"/>
              <a:buAutoNum type="arabicPeriod"/>
            </a:pPr>
            <a:r>
              <a:rPr lang="en-US" sz="3000" b="1" i="0" dirty="0">
                <a:solidFill>
                  <a:schemeClr val="bg1"/>
                </a:solidFill>
                <a:effectLst/>
                <a:latin typeface="Arial" panose="020B0604020202020204" pitchFamily="34" charset="0"/>
                <a:cs typeface="Arial" panose="020B0604020202020204" pitchFamily="34" charset="0"/>
              </a:rPr>
              <a:t>Introduction</a:t>
            </a:r>
          </a:p>
          <a:p>
            <a:pPr marL="514350" indent="-514350">
              <a:buClr>
                <a:schemeClr val="bg1"/>
              </a:buClr>
              <a:buFont typeface="+mj-lt"/>
              <a:buAutoNum type="arabicPeriod"/>
            </a:pPr>
            <a:r>
              <a:rPr lang="en-US" sz="3000" b="1" i="0" dirty="0">
                <a:solidFill>
                  <a:schemeClr val="bg1"/>
                </a:solidFill>
                <a:effectLst/>
                <a:latin typeface="Arial" panose="020B0604020202020204" pitchFamily="34" charset="0"/>
                <a:cs typeface="Arial" panose="020B0604020202020204" pitchFamily="34" charset="0"/>
              </a:rPr>
              <a:t>Goals &amp; Objectives</a:t>
            </a:r>
            <a:endParaRPr lang="en-US" sz="3000" b="1" dirty="0">
              <a:solidFill>
                <a:schemeClr val="bg1"/>
              </a:solidFill>
              <a:latin typeface="Arial" panose="020B0604020202020204" pitchFamily="34" charset="0"/>
              <a:cs typeface="Arial" panose="020B0604020202020204" pitchFamily="34" charset="0"/>
            </a:endParaRPr>
          </a:p>
          <a:p>
            <a:pPr marL="457200" indent="-457200">
              <a:buClr>
                <a:schemeClr val="bg1"/>
              </a:buClr>
              <a:buFont typeface="+mj-lt"/>
              <a:buAutoNum type="arabicPeriod"/>
            </a:pPr>
            <a:r>
              <a:rPr lang="en-US" sz="3000" b="1" i="0" dirty="0">
                <a:solidFill>
                  <a:schemeClr val="bg1"/>
                </a:solidFill>
                <a:effectLst/>
                <a:latin typeface="Arial" panose="020B0604020202020204" pitchFamily="34" charset="0"/>
                <a:cs typeface="Arial" panose="020B0604020202020204" pitchFamily="34" charset="0"/>
              </a:rPr>
              <a:t>Limitations</a:t>
            </a:r>
          </a:p>
          <a:p>
            <a:pPr marL="457200" indent="-457200">
              <a:buClr>
                <a:schemeClr val="bg1"/>
              </a:buClr>
              <a:buFont typeface="+mj-lt"/>
              <a:buAutoNum type="arabicPeriod"/>
            </a:pPr>
            <a:r>
              <a:rPr lang="en-US" sz="3000" b="1" i="0" dirty="0">
                <a:solidFill>
                  <a:schemeClr val="bg1"/>
                </a:solidFill>
                <a:effectLst/>
                <a:latin typeface="Arial" panose="020B0604020202020204" pitchFamily="34" charset="0"/>
                <a:cs typeface="Arial" panose="020B0604020202020204" pitchFamily="34" charset="0"/>
              </a:rPr>
              <a:t>Tools and Technologies</a:t>
            </a:r>
            <a:endParaRPr lang="en-US" sz="3000" b="1" dirty="0">
              <a:solidFill>
                <a:schemeClr val="bg1"/>
              </a:solidFill>
              <a:latin typeface="Arial" panose="020B0604020202020204" pitchFamily="34" charset="0"/>
              <a:cs typeface="Arial" panose="020B0604020202020204" pitchFamily="34" charset="0"/>
            </a:endParaRPr>
          </a:p>
          <a:p>
            <a:pPr marL="457200" indent="-457200">
              <a:buClr>
                <a:schemeClr val="bg1"/>
              </a:buClr>
              <a:buFont typeface="+mj-lt"/>
              <a:buAutoNum type="arabicPeriod"/>
            </a:pPr>
            <a:r>
              <a:rPr lang="en-US" sz="3000" b="1" i="0" dirty="0">
                <a:solidFill>
                  <a:schemeClr val="bg1"/>
                </a:solidFill>
                <a:effectLst/>
                <a:latin typeface="Arial" panose="020B0604020202020204" pitchFamily="34" charset="0"/>
                <a:cs typeface="Arial" panose="020B0604020202020204" pitchFamily="34" charset="0"/>
              </a:rPr>
              <a:t>Challenges and Solutions</a:t>
            </a:r>
          </a:p>
          <a:p>
            <a:pPr marL="457200" indent="-457200">
              <a:buClr>
                <a:schemeClr val="bg1"/>
              </a:buClr>
              <a:buFont typeface="+mj-lt"/>
              <a:buAutoNum type="arabicPeriod"/>
            </a:pPr>
            <a:r>
              <a:rPr lang="en-US" sz="3000" b="1" i="0" dirty="0">
                <a:solidFill>
                  <a:schemeClr val="bg1"/>
                </a:solidFill>
                <a:effectLst/>
                <a:latin typeface="Arial" panose="020B0604020202020204" pitchFamily="34" charset="0"/>
                <a:cs typeface="Arial" panose="020B0604020202020204" pitchFamily="34" charset="0"/>
              </a:rPr>
              <a:t>System Architecture Overview</a:t>
            </a:r>
            <a:endParaRPr lang="en-US" sz="3000" b="1" dirty="0">
              <a:solidFill>
                <a:schemeClr val="bg1"/>
              </a:solidFill>
              <a:latin typeface="Arial" panose="020B0604020202020204" pitchFamily="34" charset="0"/>
              <a:cs typeface="Arial" panose="020B0604020202020204" pitchFamily="34" charset="0"/>
            </a:endParaRPr>
          </a:p>
          <a:p>
            <a:pPr marL="457200" indent="-457200">
              <a:buClr>
                <a:schemeClr val="bg1"/>
              </a:buClr>
              <a:buFont typeface="+mj-lt"/>
              <a:buAutoNum type="arabicPeriod"/>
            </a:pPr>
            <a:r>
              <a:rPr lang="en-US" sz="3000" b="1" i="0" dirty="0">
                <a:solidFill>
                  <a:schemeClr val="bg1"/>
                </a:solidFill>
                <a:effectLst/>
                <a:latin typeface="Arial" panose="020B0604020202020204" pitchFamily="34" charset="0"/>
                <a:cs typeface="Arial" panose="020B0604020202020204" pitchFamily="34" charset="0"/>
              </a:rPr>
              <a:t>Application Preview</a:t>
            </a:r>
          </a:p>
          <a:p>
            <a:pPr marL="457200" indent="-457200">
              <a:buClr>
                <a:schemeClr val="bg1"/>
              </a:buClr>
              <a:buFont typeface="+mj-lt"/>
              <a:buAutoNum type="arabicPeriod"/>
            </a:pPr>
            <a:r>
              <a:rPr lang="en-US" sz="3000" b="1" i="0" dirty="0">
                <a:solidFill>
                  <a:schemeClr val="bg1"/>
                </a:solidFill>
                <a:effectLst/>
                <a:latin typeface="Arial" panose="020B0604020202020204" pitchFamily="34" charset="0"/>
                <a:cs typeface="Arial" panose="020B0604020202020204" pitchFamily="34" charset="0"/>
              </a:rPr>
              <a:t>Features Preview</a:t>
            </a:r>
            <a:endParaRPr lang="en-US" sz="3000" b="1" dirty="0">
              <a:solidFill>
                <a:schemeClr val="bg1"/>
              </a:solidFill>
              <a:latin typeface="Arial" panose="020B0604020202020204" pitchFamily="34" charset="0"/>
              <a:cs typeface="Arial" panose="020B0604020202020204" pitchFamily="34" charset="0"/>
            </a:endParaRPr>
          </a:p>
          <a:p>
            <a:pPr marL="457200" indent="-457200">
              <a:buClr>
                <a:schemeClr val="bg1"/>
              </a:buClr>
              <a:buFont typeface="+mj-lt"/>
              <a:buAutoNum type="arabicPeriod"/>
            </a:pPr>
            <a:r>
              <a:rPr lang="en-US" sz="3000" b="1" dirty="0">
                <a:solidFill>
                  <a:schemeClr val="bg1"/>
                </a:solidFill>
                <a:latin typeface="Arial" panose="020B0604020202020204" pitchFamily="34" charset="0"/>
                <a:cs typeface="Arial" panose="020B0604020202020204" pitchFamily="34" charset="0"/>
              </a:rPr>
              <a:t>Conclusion</a:t>
            </a:r>
          </a:p>
        </p:txBody>
      </p:sp>
      <p:sp>
        <p:nvSpPr>
          <p:cNvPr id="33" name="Google Shape;33;p2"/>
          <p:cNvSpPr/>
          <p:nvPr/>
        </p:nvSpPr>
        <p:spPr>
          <a:xfrm>
            <a:off x="1258967" y="3346490"/>
            <a:ext cx="12507397" cy="395049"/>
          </a:xfrm>
          <a:prstGeom prst="rect">
            <a:avLst/>
          </a:prstGeom>
          <a:noFill/>
          <a:ln>
            <a:noFill/>
          </a:ln>
        </p:spPr>
        <p:txBody>
          <a:bodyPr spcFirstLastPara="1" wrap="square" lIns="91425" tIns="45700" rIns="91425" bIns="45700" anchor="t" anchorCtr="0">
            <a:noAutofit/>
          </a:bodyPr>
          <a:lstStyle/>
          <a:p>
            <a:endParaRPr dirty="0">
              <a:latin typeface="Arial" panose="020B0604020202020204" pitchFamily="34" charset="0"/>
              <a:cs typeface="Arial" panose="020B0604020202020204" pitchFamily="34" charset="0"/>
            </a:endParaRPr>
          </a:p>
          <a:p>
            <a:endParaRPr dirty="0">
              <a:latin typeface="Arial" panose="020B0604020202020204" pitchFamily="34" charset="0"/>
              <a:cs typeface="Arial" panose="020B0604020202020204" pitchFamily="34" charset="0"/>
            </a:endParaRPr>
          </a:p>
        </p:txBody>
      </p:sp>
      <p:sp>
        <p:nvSpPr>
          <p:cNvPr id="34" name="Google Shape;34;p2"/>
          <p:cNvSpPr/>
          <p:nvPr/>
        </p:nvSpPr>
        <p:spPr>
          <a:xfrm>
            <a:off x="1258967" y="3827859"/>
            <a:ext cx="12507300" cy="395100"/>
          </a:xfrm>
          <a:prstGeom prst="rect">
            <a:avLst/>
          </a:prstGeom>
          <a:noFill/>
          <a:ln>
            <a:noFill/>
          </a:ln>
        </p:spPr>
        <p:txBody>
          <a:bodyPr spcFirstLastPara="1" wrap="square" lIns="91425" tIns="45700" rIns="91425" bIns="45700" anchor="t" anchorCtr="0">
            <a:noAutofit/>
          </a:bodyPr>
          <a:lstStyle/>
          <a:p>
            <a:endParaRPr dirty="0">
              <a:latin typeface="Arial" panose="020B0604020202020204" pitchFamily="34" charset="0"/>
              <a:cs typeface="Arial" panose="020B0604020202020204" pitchFamily="34" charset="0"/>
            </a:endParaRPr>
          </a:p>
        </p:txBody>
      </p:sp>
      <p:sp>
        <p:nvSpPr>
          <p:cNvPr id="35" name="Google Shape;35;p2"/>
          <p:cNvSpPr/>
          <p:nvPr/>
        </p:nvSpPr>
        <p:spPr>
          <a:xfrm>
            <a:off x="1258967" y="4309229"/>
            <a:ext cx="12507397" cy="395049"/>
          </a:xfrm>
          <a:prstGeom prst="rect">
            <a:avLst/>
          </a:prstGeom>
          <a:noFill/>
          <a:ln>
            <a:noFill/>
          </a:ln>
        </p:spPr>
        <p:txBody>
          <a:bodyPr spcFirstLastPara="1" wrap="square" lIns="91425" tIns="45700" rIns="91425" bIns="45700" anchor="t" anchorCtr="0">
            <a:noAutofit/>
          </a:bodyPr>
          <a:lstStyle/>
          <a:p>
            <a:pPr algn="l"/>
            <a:endParaRPr lang="en-US" b="1" i="0" dirty="0">
              <a:effectLst/>
              <a:latin typeface="Arial" panose="020B0604020202020204" pitchFamily="34" charset="0"/>
              <a:cs typeface="Arial" panose="020B0604020202020204" pitchFamily="34" charset="0"/>
            </a:endParaRPr>
          </a:p>
        </p:txBody>
      </p:sp>
      <p:sp>
        <p:nvSpPr>
          <p:cNvPr id="36" name="Google Shape;36;p2"/>
          <p:cNvSpPr/>
          <p:nvPr/>
        </p:nvSpPr>
        <p:spPr>
          <a:xfrm>
            <a:off x="1258967" y="4790599"/>
            <a:ext cx="12507397" cy="395049"/>
          </a:xfrm>
          <a:prstGeom prst="rect">
            <a:avLst/>
          </a:prstGeom>
          <a:noFill/>
          <a:ln>
            <a:noFill/>
          </a:ln>
        </p:spPr>
        <p:txBody>
          <a:bodyPr spcFirstLastPara="1" wrap="square" lIns="91425" tIns="45700" rIns="91425" bIns="45700" anchor="t" anchorCtr="0">
            <a:noAutofit/>
          </a:bodyPr>
          <a:lstStyle/>
          <a:p>
            <a:endParaRPr dirty="0">
              <a:latin typeface="Arial" panose="020B0604020202020204" pitchFamily="34" charset="0"/>
              <a:cs typeface="Arial" panose="020B0604020202020204" pitchFamily="34" charset="0"/>
            </a:endParaRPr>
          </a:p>
        </p:txBody>
      </p:sp>
      <p:sp>
        <p:nvSpPr>
          <p:cNvPr id="37" name="Google Shape;37;p2"/>
          <p:cNvSpPr/>
          <p:nvPr/>
        </p:nvSpPr>
        <p:spPr>
          <a:xfrm>
            <a:off x="1258967" y="5271968"/>
            <a:ext cx="12507397" cy="395049"/>
          </a:xfrm>
          <a:prstGeom prst="rect">
            <a:avLst/>
          </a:prstGeom>
          <a:noFill/>
          <a:ln>
            <a:noFill/>
          </a:ln>
        </p:spPr>
        <p:txBody>
          <a:bodyPr spcFirstLastPara="1" wrap="square" lIns="91425" tIns="45700" rIns="91425" bIns="45700" anchor="t" anchorCtr="0">
            <a:noAutofit/>
          </a:bodyPr>
          <a:lstStyle/>
          <a:p>
            <a:endParaRPr dirty="0">
              <a:latin typeface="Arial" panose="020B0604020202020204" pitchFamily="34" charset="0"/>
              <a:cs typeface="Arial" panose="020B0604020202020204" pitchFamily="34" charset="0"/>
            </a:endParaRPr>
          </a:p>
        </p:txBody>
      </p:sp>
      <p:sp>
        <p:nvSpPr>
          <p:cNvPr id="38" name="Google Shape;38;p2"/>
          <p:cNvSpPr/>
          <p:nvPr/>
        </p:nvSpPr>
        <p:spPr>
          <a:xfrm>
            <a:off x="1258967" y="5753338"/>
            <a:ext cx="12507397" cy="39504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9979"/>
              </a:lnSpc>
              <a:spcBef>
                <a:spcPts val="0"/>
              </a:spcBef>
              <a:spcAft>
                <a:spcPts val="0"/>
              </a:spcAft>
              <a:buClr>
                <a:srgbClr val="443728"/>
              </a:buClr>
              <a:buSzPts val="1944"/>
              <a:buFont typeface="Calibri"/>
              <a:buAutoNum type="arabicPeriod" startAt="7"/>
            </a:pPr>
            <a:endParaRPr sz="1944"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9" name="Google Shape;39;p2"/>
          <p:cNvSpPr/>
          <p:nvPr/>
        </p:nvSpPr>
        <p:spPr>
          <a:xfrm>
            <a:off x="1258967" y="6234708"/>
            <a:ext cx="12507397" cy="395049"/>
          </a:xfrm>
          <a:prstGeom prst="rect">
            <a:avLst/>
          </a:prstGeom>
          <a:noFill/>
          <a:ln>
            <a:noFill/>
          </a:ln>
        </p:spPr>
        <p:txBody>
          <a:bodyPr spcFirstLastPara="1" wrap="square" lIns="91425" tIns="45700" rIns="91425" bIns="45700" anchor="t" anchorCtr="0">
            <a:noAutofit/>
          </a:bodyPr>
          <a:lstStyle/>
          <a:p>
            <a:endParaRPr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2"/>
          <p:cNvSpPr/>
          <p:nvPr/>
        </p:nvSpPr>
        <p:spPr>
          <a:xfrm>
            <a:off x="-145472" y="-194312"/>
            <a:ext cx="14848608" cy="8569385"/>
          </a:xfrm>
          <a:prstGeom prst="rect">
            <a:avLst/>
          </a:prstGeom>
          <a:solidFill>
            <a:srgbClr val="475569"/>
          </a:solidFill>
          <a:ln>
            <a:noFill/>
          </a:ln>
        </p:spPr>
        <p:txBody>
          <a:bodyPr spcFirstLastPara="1" wrap="square" lIns="91425" tIns="91425" rIns="91425" bIns="91425" anchor="ctr" anchorCtr="0">
            <a:noAutofit/>
          </a:bodyPr>
          <a:lstStyle/>
          <a:p>
            <a:pPr lvl="0"/>
            <a:endParaRPr dirty="0">
              <a:solidFill>
                <a:srgbClr val="475569"/>
              </a:solidFill>
              <a:latin typeface="Arial" panose="020B0604020202020204" pitchFamily="34" charset="0"/>
              <a:cs typeface="Arial" panose="020B0604020202020204" pitchFamily="34" charset="0"/>
            </a:endParaRPr>
          </a:p>
        </p:txBody>
      </p:sp>
      <p:sp>
        <p:nvSpPr>
          <p:cNvPr id="31" name="Google Shape;31;p2"/>
          <p:cNvSpPr/>
          <p:nvPr/>
        </p:nvSpPr>
        <p:spPr>
          <a:xfrm>
            <a:off x="4721771" y="662546"/>
            <a:ext cx="6939354" cy="771525"/>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443728"/>
              </a:buClr>
              <a:buSzPts val="4860"/>
              <a:buFont typeface="Crimson Pro"/>
              <a:buNone/>
            </a:pPr>
            <a:r>
              <a:rPr lang="en-US" sz="5000" b="1" i="0" u="none" strike="noStrike" cap="none" dirty="0">
                <a:solidFill>
                  <a:srgbClr val="A172EF"/>
                </a:solidFill>
                <a:latin typeface="Arial" panose="020B0604020202020204" pitchFamily="34" charset="0"/>
                <a:ea typeface="Crimson Pro"/>
                <a:cs typeface="Arial" panose="020B0604020202020204" pitchFamily="34" charset="0"/>
                <a:sym typeface="Crimson Pro"/>
              </a:rPr>
              <a:t>I</a:t>
            </a:r>
            <a:r>
              <a:rPr lang="en-US" sz="5000" b="1" i="0" u="none" strike="noStrike" cap="none" dirty="0">
                <a:solidFill>
                  <a:schemeClr val="bg1"/>
                </a:solidFill>
                <a:latin typeface="Arial" panose="020B0604020202020204" pitchFamily="34" charset="0"/>
                <a:ea typeface="Crimson Pro"/>
                <a:cs typeface="Arial" panose="020B0604020202020204" pitchFamily="34" charset="0"/>
                <a:sym typeface="Crimson Pro"/>
              </a:rPr>
              <a:t>N</a:t>
            </a:r>
            <a:r>
              <a:rPr lang="en-US" sz="5000" b="1" dirty="0">
                <a:solidFill>
                  <a:schemeClr val="bg1"/>
                </a:solidFill>
                <a:latin typeface="Arial" panose="020B0604020202020204" pitchFamily="34" charset="0"/>
                <a:ea typeface="Crimson Pro"/>
                <a:cs typeface="Arial" panose="020B0604020202020204" pitchFamily="34" charset="0"/>
                <a:sym typeface="Crimson Pro"/>
              </a:rPr>
              <a:t>TRODUCTION</a:t>
            </a:r>
            <a:endParaRPr sz="5000" b="0" i="0" u="none" strike="noStrike" cap="none" dirty="0">
              <a:solidFill>
                <a:schemeClr val="bg1"/>
              </a:solidFill>
              <a:latin typeface="Arial" panose="020B0604020202020204" pitchFamily="34" charset="0"/>
              <a:ea typeface="Calibri"/>
              <a:cs typeface="Arial" panose="020B0604020202020204" pitchFamily="34" charset="0"/>
              <a:sym typeface="Calibri"/>
            </a:endParaRPr>
          </a:p>
        </p:txBody>
      </p:sp>
      <p:pic>
        <p:nvPicPr>
          <p:cNvPr id="11" name="Picture 10">
            <a:extLst>
              <a:ext uri="{FF2B5EF4-FFF2-40B4-BE49-F238E27FC236}">
                <a16:creationId xmlns:a16="http://schemas.microsoft.com/office/drawing/2014/main" id="{FDD547E0-51ED-0E3E-E4F6-7EC99ED17E94}"/>
              </a:ext>
            </a:extLst>
          </p:cNvPr>
          <p:cNvPicPr>
            <a:picLocks noChangeAspect="1"/>
          </p:cNvPicPr>
          <p:nvPr/>
        </p:nvPicPr>
        <p:blipFill>
          <a:blip r:embed="rId3"/>
          <a:stretch>
            <a:fillRect/>
          </a:stretch>
        </p:blipFill>
        <p:spPr>
          <a:xfrm>
            <a:off x="0" y="4222908"/>
            <a:ext cx="14630400" cy="4006692"/>
          </a:xfrm>
          <a:prstGeom prst="rect">
            <a:avLst/>
          </a:prstGeom>
        </p:spPr>
      </p:pic>
      <p:sp>
        <p:nvSpPr>
          <p:cNvPr id="12" name="Rounded Rectangle 11">
            <a:extLst>
              <a:ext uri="{FF2B5EF4-FFF2-40B4-BE49-F238E27FC236}">
                <a16:creationId xmlns:a16="http://schemas.microsoft.com/office/drawing/2014/main" id="{136C3492-A877-B51A-95F0-6434C09441D2}"/>
              </a:ext>
            </a:extLst>
          </p:cNvPr>
          <p:cNvSpPr/>
          <p:nvPr/>
        </p:nvSpPr>
        <p:spPr>
          <a:xfrm>
            <a:off x="1894054" y="2237266"/>
            <a:ext cx="10842291" cy="3755067"/>
          </a:xfrm>
          <a:prstGeom prst="roundRect">
            <a:avLst/>
          </a:prstGeom>
          <a:solidFill>
            <a:srgbClr val="C3D1D8"/>
          </a:solidFill>
          <a:ln>
            <a:solidFill>
              <a:srgbClr val="C3D1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dirty="0">
              <a:solidFill>
                <a:srgbClr val="C3D1D8"/>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03534F4-664C-1EE2-63EE-94FC0F246DEA}"/>
              </a:ext>
            </a:extLst>
          </p:cNvPr>
          <p:cNvSpPr txBox="1"/>
          <p:nvPr/>
        </p:nvSpPr>
        <p:spPr>
          <a:xfrm>
            <a:off x="2250894" y="2575531"/>
            <a:ext cx="10485451" cy="2862322"/>
          </a:xfrm>
          <a:prstGeom prst="rect">
            <a:avLst/>
          </a:prstGeom>
          <a:noFill/>
        </p:spPr>
        <p:txBody>
          <a:bodyPr wrap="square" rtlCol="0">
            <a:spAutoFit/>
          </a:bodyPr>
          <a:lstStyle/>
          <a:p>
            <a:r>
              <a:rPr lang="en-US" sz="3000" dirty="0">
                <a:solidFill>
                  <a:srgbClr val="1D293B"/>
                </a:solidFill>
                <a:latin typeface="Arial" panose="020B0604020202020204" pitchFamily="34" charset="0"/>
                <a:cs typeface="Arial" panose="020B0604020202020204" pitchFamily="34" charset="0"/>
              </a:rPr>
              <a:t>Tzakar-Reminder is a cross-platform task management app built with Jetpack Compose. It features smart reminders, task categorization, priority settings, and Firebase integration for seamless sync. With an intuitive design, it enhances productivity and organization. This showcases the efficiency of modern cross-platform development.</a:t>
            </a:r>
            <a:endParaRPr lang="en-LB" sz="3000" dirty="0">
              <a:solidFill>
                <a:srgbClr val="1D293B"/>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3A41AEED-5F9A-AABE-6277-FA0E76CA4671}"/>
              </a:ext>
            </a:extLst>
          </p:cNvPr>
          <p:cNvPicPr>
            <a:picLocks noChangeAspect="1"/>
          </p:cNvPicPr>
          <p:nvPr/>
        </p:nvPicPr>
        <p:blipFill>
          <a:blip r:embed="rId4"/>
          <a:stretch>
            <a:fillRect/>
          </a:stretch>
        </p:blipFill>
        <p:spPr>
          <a:xfrm rot="1853457">
            <a:off x="608638" y="496641"/>
            <a:ext cx="1556678" cy="1556678"/>
          </a:xfrm>
          <a:prstGeom prst="rect">
            <a:avLst/>
          </a:prstGeom>
        </p:spPr>
      </p:pic>
      <p:pic>
        <p:nvPicPr>
          <p:cNvPr id="27" name="Picture 26">
            <a:extLst>
              <a:ext uri="{FF2B5EF4-FFF2-40B4-BE49-F238E27FC236}">
                <a16:creationId xmlns:a16="http://schemas.microsoft.com/office/drawing/2014/main" id="{161CFDB3-05BF-6488-07C9-FCD84EE0CCDC}"/>
              </a:ext>
            </a:extLst>
          </p:cNvPr>
          <p:cNvPicPr>
            <a:picLocks noChangeAspect="1"/>
          </p:cNvPicPr>
          <p:nvPr/>
        </p:nvPicPr>
        <p:blipFill>
          <a:blip r:embed="rId5"/>
          <a:stretch>
            <a:fillRect/>
          </a:stretch>
        </p:blipFill>
        <p:spPr>
          <a:xfrm rot="21007112">
            <a:off x="12091467" y="371457"/>
            <a:ext cx="1905000" cy="1701800"/>
          </a:xfrm>
          <a:prstGeom prst="rect">
            <a:avLst/>
          </a:prstGeom>
        </p:spPr>
      </p:pic>
      <p:sp>
        <p:nvSpPr>
          <p:cNvPr id="2" name="TextBox 16">
            <a:extLst>
              <a:ext uri="{FF2B5EF4-FFF2-40B4-BE49-F238E27FC236}">
                <a16:creationId xmlns:a16="http://schemas.microsoft.com/office/drawing/2014/main" id="{960B45C0-FF45-5CEA-D08A-F75BAE03F803}"/>
              </a:ext>
            </a:extLst>
          </p:cNvPr>
          <p:cNvSpPr txBox="1"/>
          <p:nvPr/>
        </p:nvSpPr>
        <p:spPr>
          <a:xfrm rot="-5400000">
            <a:off x="103445" y="7110037"/>
            <a:ext cx="862774" cy="179536"/>
          </a:xfrm>
          <a:prstGeom prst="rect">
            <a:avLst/>
          </a:prstGeom>
        </p:spPr>
        <p:txBody>
          <a:bodyPr lIns="0" tIns="0" rIns="0" bIns="0" rtlCol="0" anchor="t">
            <a:spAutoFit/>
          </a:bodyPr>
          <a:lstStyle/>
          <a:p>
            <a:pPr algn="ctr">
              <a:lnSpc>
                <a:spcPts val="1380"/>
              </a:lnSpc>
              <a:spcBef>
                <a:spcPct val="0"/>
              </a:spcBef>
            </a:pPr>
            <a:r>
              <a:rPr lang="en-US" sz="1326" dirty="0">
                <a:solidFill>
                  <a:srgbClr val="FFFFFF"/>
                </a:solidFill>
                <a:latin typeface="Raleway"/>
                <a:ea typeface="Raleway"/>
                <a:cs typeface="Raleway"/>
                <a:sym typeface="Raleway"/>
              </a:rPr>
              <a:t>Page 1</a:t>
            </a:r>
          </a:p>
        </p:txBody>
      </p:sp>
    </p:spTree>
    <p:extLst>
      <p:ext uri="{BB962C8B-B14F-4D97-AF65-F5344CB8AC3E}">
        <p14:creationId xmlns:p14="http://schemas.microsoft.com/office/powerpoint/2010/main" val="78601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17288" y="-53888"/>
            <a:ext cx="14864976" cy="8375063"/>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475569"/>
          </a:solidFill>
        </p:spPr>
        <p:txBody>
          <a:bodyPr/>
          <a:lstStyle/>
          <a:p>
            <a:endParaRPr lang="en-LB">
              <a:latin typeface="Arial" panose="020B0604020202020204" pitchFamily="34" charset="0"/>
              <a:cs typeface="Arial" panose="020B0604020202020204" pitchFamily="34" charset="0"/>
            </a:endParaRPr>
          </a:p>
        </p:txBody>
      </p:sp>
      <p:grpSp>
        <p:nvGrpSpPr>
          <p:cNvPr id="3" name="Group 3"/>
          <p:cNvGrpSpPr/>
          <p:nvPr/>
        </p:nvGrpSpPr>
        <p:grpSpPr>
          <a:xfrm>
            <a:off x="-2646064" y="694714"/>
            <a:ext cx="15483688" cy="1963649"/>
            <a:chOff x="0" y="-19050"/>
            <a:chExt cx="1876002" cy="237915"/>
          </a:xfrm>
          <a:solidFill>
            <a:srgbClr val="1D293B"/>
          </a:solidFill>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1D293B"/>
            </a:solidFill>
            <a:ln cap="sq">
              <a:noFill/>
              <a:prstDash val="solid"/>
              <a:miter/>
            </a:ln>
          </p:spPr>
          <p:txBody>
            <a:bodyPr/>
            <a:lstStyle/>
            <a:p>
              <a:endParaRPr lang="en-LB" dirty="0">
                <a:latin typeface="Arial" panose="020B0604020202020204" pitchFamily="34" charset="0"/>
                <a:cs typeface="Arial" panose="020B0604020202020204" pitchFamily="34" charset="0"/>
              </a:endParaRPr>
            </a:p>
          </p:txBody>
        </p:sp>
        <p:sp>
          <p:nvSpPr>
            <p:cNvPr id="5" name="TextBox 5"/>
            <p:cNvSpPr txBox="1"/>
            <p:nvPr/>
          </p:nvSpPr>
          <p:spPr>
            <a:xfrm>
              <a:off x="101600" y="-19050"/>
              <a:ext cx="1672802" cy="237915"/>
            </a:xfrm>
            <a:prstGeom prst="rect">
              <a:avLst/>
            </a:prstGeom>
            <a:grpFill/>
          </p:spPr>
          <p:txBody>
            <a:bodyPr lIns="40640" tIns="40640" rIns="40640" bIns="40640" rtlCol="0" anchor="ctr"/>
            <a:lstStyle/>
            <a:p>
              <a:pPr algn="ctr">
                <a:lnSpc>
                  <a:spcPts val="2287"/>
                </a:lnSpc>
                <a:spcBef>
                  <a:spcPct val="0"/>
                </a:spcBef>
              </a:pPr>
              <a:endParaRPr sz="1120" dirty="0">
                <a:latin typeface="Arial" panose="020B0604020202020204" pitchFamily="34" charset="0"/>
                <a:cs typeface="Arial" panose="020B0604020202020204" pitchFamily="34" charset="0"/>
              </a:endParaRPr>
            </a:p>
          </p:txBody>
        </p:sp>
      </p:grpSp>
      <p:grpSp>
        <p:nvGrpSpPr>
          <p:cNvPr id="6" name="Group 6"/>
          <p:cNvGrpSpPr/>
          <p:nvPr/>
        </p:nvGrpSpPr>
        <p:grpSpPr>
          <a:xfrm>
            <a:off x="1435584" y="3364242"/>
            <a:ext cx="588920" cy="509095"/>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D293B"/>
            </a:solidFill>
            <a:ln>
              <a:solidFill>
                <a:srgbClr val="1D293B"/>
              </a:solidFill>
            </a:ln>
          </p:spPr>
          <p:txBody>
            <a:bodyPr/>
            <a:lstStyle/>
            <a:p>
              <a:endParaRPr lang="en-LB" dirty="0">
                <a:latin typeface="Arial" panose="020B0604020202020204" pitchFamily="34" charset="0"/>
                <a:cs typeface="Arial" panose="020B0604020202020204" pitchFamily="34" charset="0"/>
              </a:endParaRPr>
            </a:p>
          </p:txBody>
        </p:sp>
        <p:sp>
          <p:nvSpPr>
            <p:cNvPr id="8" name="TextBox 8"/>
            <p:cNvSpPr txBox="1"/>
            <p:nvPr/>
          </p:nvSpPr>
          <p:spPr>
            <a:xfrm>
              <a:off x="0" y="-66675"/>
              <a:ext cx="193883" cy="234278"/>
            </a:xfrm>
            <a:prstGeom prst="rect">
              <a:avLst/>
            </a:prstGeom>
          </p:spPr>
          <p:txBody>
            <a:bodyPr lIns="40640" tIns="40640" rIns="40640" bIns="40640" rtlCol="0" anchor="t"/>
            <a:lstStyle/>
            <a:p>
              <a:pPr algn="ctr">
                <a:lnSpc>
                  <a:spcPts val="3291"/>
                </a:lnSpc>
                <a:spcBef>
                  <a:spcPct val="0"/>
                </a:spcBef>
              </a:pPr>
              <a:r>
                <a:rPr lang="en-US" sz="2385" b="1" spc="23">
                  <a:solidFill>
                    <a:srgbClr val="FFFFFF"/>
                  </a:solidFill>
                  <a:latin typeface="Arial" panose="020B0604020202020204" pitchFamily="34" charset="0"/>
                  <a:ea typeface="Montserrat Classic Bold"/>
                  <a:cs typeface="Arial" panose="020B0604020202020204" pitchFamily="34" charset="0"/>
                  <a:sym typeface="Montserrat Classic Bold"/>
                </a:rPr>
                <a:t>01</a:t>
              </a:r>
            </a:p>
          </p:txBody>
        </p:sp>
      </p:grpSp>
      <p:sp>
        <p:nvSpPr>
          <p:cNvPr id="9" name="TextBox 9"/>
          <p:cNvSpPr txBox="1"/>
          <p:nvPr/>
        </p:nvSpPr>
        <p:spPr>
          <a:xfrm>
            <a:off x="2131826" y="3429350"/>
            <a:ext cx="5077484" cy="738664"/>
          </a:xfrm>
          <a:prstGeom prst="rect">
            <a:avLst/>
          </a:prstGeom>
        </p:spPr>
        <p:txBody>
          <a:bodyPr lIns="0" tIns="0" rIns="0" bIns="0" rtlCol="0" anchor="t">
            <a:spAutoFit/>
          </a:bodyPr>
          <a:lstStyle/>
          <a:p>
            <a:pPr algn="l"/>
            <a:r>
              <a:rPr lang="en-US" sz="2400" b="1" i="0" dirty="0">
                <a:solidFill>
                  <a:srgbClr val="F8FAFF"/>
                </a:solidFill>
                <a:effectLst/>
                <a:latin typeface="Arial" panose="020B0604020202020204" pitchFamily="34" charset="0"/>
                <a:cs typeface="Arial" panose="020B0604020202020204" pitchFamily="34" charset="0"/>
              </a:rPr>
              <a:t>Unified Codebase for iOS and Android</a:t>
            </a:r>
          </a:p>
        </p:txBody>
      </p:sp>
      <p:grpSp>
        <p:nvGrpSpPr>
          <p:cNvPr id="10" name="Group 10"/>
          <p:cNvGrpSpPr/>
          <p:nvPr/>
        </p:nvGrpSpPr>
        <p:grpSpPr>
          <a:xfrm>
            <a:off x="10058885" y="2994946"/>
            <a:ext cx="2651673" cy="2651673"/>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7984970" y="3013680"/>
            <a:ext cx="2651673" cy="2661102"/>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LB" dirty="0">
                <a:latin typeface="Arial" panose="020B0604020202020204" pitchFamily="34" charset="0"/>
                <a:cs typeface="Arial" panose="020B0604020202020204" pitchFamily="34" charset="0"/>
              </a:endParaRPr>
            </a:p>
          </p:txBody>
        </p:sp>
      </p:grpSp>
      <p:grpSp>
        <p:nvGrpSpPr>
          <p:cNvPr id="14" name="Group 14"/>
          <p:cNvGrpSpPr/>
          <p:nvPr/>
        </p:nvGrpSpPr>
        <p:grpSpPr>
          <a:xfrm>
            <a:off x="10038971" y="5069953"/>
            <a:ext cx="2651673" cy="2652458"/>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8702641" y="3694125"/>
            <a:ext cx="1216330" cy="121633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293B"/>
            </a:solidFill>
            <a:ln>
              <a:noFill/>
            </a:ln>
          </p:spPr>
        </p:sp>
        <p:sp>
          <p:nvSpPr>
            <p:cNvPr id="18" name="TextBox 18"/>
            <p:cNvSpPr txBox="1"/>
            <p:nvPr/>
          </p:nvSpPr>
          <p:spPr>
            <a:xfrm>
              <a:off x="76200" y="57150"/>
              <a:ext cx="660400" cy="6794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grpSp>
        <p:nvGrpSpPr>
          <p:cNvPr id="19" name="Group 19"/>
          <p:cNvGrpSpPr/>
          <p:nvPr/>
        </p:nvGrpSpPr>
        <p:grpSpPr>
          <a:xfrm>
            <a:off x="10775732" y="5795726"/>
            <a:ext cx="1217980" cy="12179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293B"/>
            </a:solidFill>
          </p:spPr>
          <p:txBody>
            <a:bodyPr/>
            <a:lstStyle/>
            <a:p>
              <a:endParaRPr lang="en-LB" dirty="0">
                <a:latin typeface="Arial" panose="020B0604020202020204" pitchFamily="34" charset="0"/>
                <a:cs typeface="Arial" panose="020B0604020202020204" pitchFamily="34" charset="0"/>
              </a:endParaRPr>
            </a:p>
          </p:txBody>
        </p:sp>
        <p:sp>
          <p:nvSpPr>
            <p:cNvPr id="21" name="TextBox 21"/>
            <p:cNvSpPr txBox="1"/>
            <p:nvPr/>
          </p:nvSpPr>
          <p:spPr>
            <a:xfrm>
              <a:off x="76200" y="57150"/>
              <a:ext cx="660400" cy="6794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grpSp>
        <p:nvGrpSpPr>
          <p:cNvPr id="22" name="Group 22"/>
          <p:cNvGrpSpPr/>
          <p:nvPr/>
        </p:nvGrpSpPr>
        <p:grpSpPr>
          <a:xfrm>
            <a:off x="10758065" y="3694125"/>
            <a:ext cx="1253314" cy="125331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293B"/>
            </a:solidFill>
          </p:spPr>
        </p:sp>
        <p:sp>
          <p:nvSpPr>
            <p:cNvPr id="24" name="TextBox 24"/>
            <p:cNvSpPr txBox="1"/>
            <p:nvPr/>
          </p:nvSpPr>
          <p:spPr>
            <a:xfrm>
              <a:off x="76200" y="57150"/>
              <a:ext cx="660400" cy="6794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sp>
        <p:nvSpPr>
          <p:cNvPr id="25" name="Freeform 25"/>
          <p:cNvSpPr/>
          <p:nvPr/>
        </p:nvSpPr>
        <p:spPr>
          <a:xfrm>
            <a:off x="8908305" y="3918084"/>
            <a:ext cx="805002" cy="768412"/>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11023558" y="3924894"/>
            <a:ext cx="722328" cy="732990"/>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234576" y="1280950"/>
            <a:ext cx="10660712" cy="675249"/>
          </a:xfrm>
          <a:prstGeom prst="rect">
            <a:avLst/>
          </a:prstGeom>
        </p:spPr>
        <p:txBody>
          <a:bodyPr wrap="square" lIns="0" tIns="0" rIns="0" bIns="0" rtlCol="0" anchor="t">
            <a:spAutoFit/>
          </a:bodyPr>
          <a:lstStyle/>
          <a:p>
            <a:pPr algn="ctr">
              <a:lnSpc>
                <a:spcPts val="5238"/>
              </a:lnSpc>
              <a:spcBef>
                <a:spcPct val="0"/>
              </a:spcBef>
            </a:pPr>
            <a:r>
              <a:rPr lang="en-US" sz="5000" spc="30" dirty="0">
                <a:solidFill>
                  <a:srgbClr val="A172EF"/>
                </a:solidFill>
                <a:latin typeface="Arial" panose="020B0604020202020204" pitchFamily="34" charset="0"/>
                <a:ea typeface="Archivo Black"/>
                <a:cs typeface="Arial" panose="020B0604020202020204" pitchFamily="34" charset="0"/>
                <a:sym typeface="Archivo Black"/>
              </a:rPr>
              <a:t>G</a:t>
            </a:r>
            <a:r>
              <a:rPr lang="en-US" sz="5000" spc="30" dirty="0">
                <a:solidFill>
                  <a:srgbClr val="FFFFFF"/>
                </a:solidFill>
                <a:latin typeface="Arial" panose="020B0604020202020204" pitchFamily="34" charset="0"/>
                <a:ea typeface="Archivo Black"/>
                <a:cs typeface="Arial" panose="020B0604020202020204" pitchFamily="34" charset="0"/>
                <a:sym typeface="Archivo Black"/>
              </a:rPr>
              <a:t>OALS AND </a:t>
            </a:r>
            <a:r>
              <a:rPr lang="en-US" sz="5000" spc="30" dirty="0">
                <a:solidFill>
                  <a:srgbClr val="A172EF"/>
                </a:solidFill>
                <a:latin typeface="Arial" panose="020B0604020202020204" pitchFamily="34" charset="0"/>
                <a:ea typeface="Archivo Black"/>
                <a:cs typeface="Arial" panose="020B0604020202020204" pitchFamily="34" charset="0"/>
                <a:sym typeface="Archivo Black"/>
              </a:rPr>
              <a:t>O</a:t>
            </a:r>
            <a:r>
              <a:rPr lang="en-US" sz="5000" spc="30" dirty="0">
                <a:solidFill>
                  <a:srgbClr val="FFFFFF"/>
                </a:solidFill>
                <a:latin typeface="Arial" panose="020B0604020202020204" pitchFamily="34" charset="0"/>
                <a:ea typeface="Archivo Black"/>
                <a:cs typeface="Arial" panose="020B0604020202020204" pitchFamily="34" charset="0"/>
                <a:sym typeface="Archivo Black"/>
              </a:rPr>
              <a:t>BJECTIVES</a:t>
            </a:r>
          </a:p>
        </p:txBody>
      </p:sp>
      <p:grpSp>
        <p:nvGrpSpPr>
          <p:cNvPr id="31" name="Group 31"/>
          <p:cNvGrpSpPr/>
          <p:nvPr/>
        </p:nvGrpSpPr>
        <p:grpSpPr>
          <a:xfrm>
            <a:off x="1435584" y="4645276"/>
            <a:ext cx="588920" cy="530257"/>
            <a:chOff x="0" y="0"/>
            <a:chExt cx="193883" cy="174570"/>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D293B"/>
            </a:solidFill>
          </p:spPr>
        </p:sp>
        <p:sp>
          <p:nvSpPr>
            <p:cNvPr id="33" name="TextBox 33"/>
            <p:cNvSpPr txBox="1"/>
            <p:nvPr/>
          </p:nvSpPr>
          <p:spPr>
            <a:xfrm>
              <a:off x="0" y="-66675"/>
              <a:ext cx="193883" cy="241245"/>
            </a:xfrm>
            <a:prstGeom prst="rect">
              <a:avLst/>
            </a:prstGeom>
          </p:spPr>
          <p:txBody>
            <a:bodyPr lIns="40640" tIns="40640" rIns="40640" bIns="40640" rtlCol="0" anchor="t"/>
            <a:lstStyle/>
            <a:p>
              <a:pPr algn="ctr">
                <a:lnSpc>
                  <a:spcPts val="3291"/>
                </a:lnSpc>
                <a:spcBef>
                  <a:spcPct val="0"/>
                </a:spcBef>
              </a:pPr>
              <a:r>
                <a:rPr lang="en-US" sz="2385" b="1" spc="23">
                  <a:solidFill>
                    <a:srgbClr val="FFFFFF"/>
                  </a:solidFill>
                  <a:latin typeface="Arial" panose="020B0604020202020204" pitchFamily="34" charset="0"/>
                  <a:ea typeface="Montserrat Classic Bold"/>
                  <a:cs typeface="Arial" panose="020B0604020202020204" pitchFamily="34" charset="0"/>
                  <a:sym typeface="Montserrat Classic Bold"/>
                </a:rPr>
                <a:t>02</a:t>
              </a:r>
            </a:p>
          </p:txBody>
        </p:sp>
      </p:grpSp>
      <p:sp>
        <p:nvSpPr>
          <p:cNvPr id="34" name="TextBox 34"/>
          <p:cNvSpPr txBox="1"/>
          <p:nvPr/>
        </p:nvSpPr>
        <p:spPr>
          <a:xfrm>
            <a:off x="2151237" y="4796424"/>
            <a:ext cx="5077484" cy="544636"/>
          </a:xfrm>
          <a:prstGeom prst="rect">
            <a:avLst/>
          </a:prstGeom>
        </p:spPr>
        <p:txBody>
          <a:bodyPr lIns="0" tIns="0" rIns="0" bIns="0" rtlCol="0" anchor="t">
            <a:spAutoFit/>
          </a:bodyPr>
          <a:lstStyle/>
          <a:p>
            <a:pPr>
              <a:lnSpc>
                <a:spcPts val="2219"/>
              </a:lnSpc>
              <a:spcBef>
                <a:spcPct val="0"/>
              </a:spcBef>
            </a:pPr>
            <a:r>
              <a:rPr lang="en-US" sz="2400" b="1" i="0" dirty="0">
                <a:solidFill>
                  <a:srgbClr val="F8FAFF"/>
                </a:solidFill>
                <a:effectLst/>
                <a:latin typeface="Arial" panose="020B0604020202020204" pitchFamily="34" charset="0"/>
                <a:cs typeface="Arial" panose="020B0604020202020204" pitchFamily="34" charset="0"/>
              </a:rPr>
              <a:t>Secure Firebase Authentication</a:t>
            </a:r>
          </a:p>
          <a:p>
            <a:pPr>
              <a:lnSpc>
                <a:spcPts val="2219"/>
              </a:lnSpc>
              <a:spcBef>
                <a:spcPct val="0"/>
              </a:spcBef>
            </a:pPr>
            <a:r>
              <a:rPr lang="en-US" sz="1608" spc="158" dirty="0">
                <a:solidFill>
                  <a:srgbClr val="231F20"/>
                </a:solidFill>
                <a:latin typeface="Arial" panose="020B0604020202020204" pitchFamily="34" charset="0"/>
                <a:ea typeface="Montserrat Light"/>
                <a:cs typeface="Arial" panose="020B0604020202020204" pitchFamily="34" charset="0"/>
                <a:sym typeface="Montserrat Light"/>
              </a:rPr>
              <a:t>.</a:t>
            </a:r>
          </a:p>
        </p:txBody>
      </p:sp>
      <p:grpSp>
        <p:nvGrpSpPr>
          <p:cNvPr id="35" name="Group 35"/>
          <p:cNvGrpSpPr/>
          <p:nvPr/>
        </p:nvGrpSpPr>
        <p:grpSpPr>
          <a:xfrm>
            <a:off x="1435584" y="5906167"/>
            <a:ext cx="588920" cy="530257"/>
            <a:chOff x="0" y="0"/>
            <a:chExt cx="193883" cy="174570"/>
          </a:xfrm>
        </p:grpSpPr>
        <p:sp>
          <p:nvSpPr>
            <p:cNvPr id="36" name="Freeform 36"/>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D293B"/>
            </a:solidFill>
          </p:spPr>
        </p:sp>
        <p:sp>
          <p:nvSpPr>
            <p:cNvPr id="37" name="TextBox 37"/>
            <p:cNvSpPr txBox="1"/>
            <p:nvPr/>
          </p:nvSpPr>
          <p:spPr>
            <a:xfrm>
              <a:off x="0" y="-66675"/>
              <a:ext cx="193883" cy="241245"/>
            </a:xfrm>
            <a:prstGeom prst="rect">
              <a:avLst/>
            </a:prstGeom>
          </p:spPr>
          <p:txBody>
            <a:bodyPr lIns="40640" tIns="40640" rIns="40640" bIns="40640" rtlCol="0" anchor="t"/>
            <a:lstStyle/>
            <a:p>
              <a:pPr algn="ctr">
                <a:lnSpc>
                  <a:spcPts val="3291"/>
                </a:lnSpc>
                <a:spcBef>
                  <a:spcPct val="0"/>
                </a:spcBef>
              </a:pPr>
              <a:r>
                <a:rPr lang="en-US" sz="2385" b="1" spc="23">
                  <a:solidFill>
                    <a:srgbClr val="FFFFFF"/>
                  </a:solidFill>
                  <a:latin typeface="Arial" panose="020B0604020202020204" pitchFamily="34" charset="0"/>
                  <a:ea typeface="Montserrat Classic Bold"/>
                  <a:cs typeface="Arial" panose="020B0604020202020204" pitchFamily="34" charset="0"/>
                  <a:sym typeface="Montserrat Classic Bold"/>
                </a:rPr>
                <a:t>03</a:t>
              </a:r>
            </a:p>
          </p:txBody>
        </p:sp>
      </p:grpSp>
      <p:sp>
        <p:nvSpPr>
          <p:cNvPr id="38" name="TextBox 38"/>
          <p:cNvSpPr txBox="1"/>
          <p:nvPr/>
        </p:nvSpPr>
        <p:spPr>
          <a:xfrm>
            <a:off x="2151237" y="5883307"/>
            <a:ext cx="5947912" cy="738664"/>
          </a:xfrm>
          <a:prstGeom prst="rect">
            <a:avLst/>
          </a:prstGeom>
        </p:spPr>
        <p:txBody>
          <a:bodyPr wrap="square" lIns="0" tIns="0" rIns="0" bIns="0" rtlCol="0" anchor="t">
            <a:spAutoFit/>
          </a:bodyPr>
          <a:lstStyle/>
          <a:p>
            <a:pPr algn="l"/>
            <a:r>
              <a:rPr lang="en-US" sz="2400" b="1" i="0" dirty="0">
                <a:solidFill>
                  <a:srgbClr val="F8FAFF"/>
                </a:solidFill>
                <a:effectLst/>
                <a:latin typeface="Arial" panose="020B0604020202020204" pitchFamily="34" charset="0"/>
                <a:cs typeface="Arial" panose="020B0604020202020204" pitchFamily="34" charset="0"/>
              </a:rPr>
              <a:t>Reminders Scheduling, Categorization, and Personalization</a:t>
            </a:r>
          </a:p>
        </p:txBody>
      </p:sp>
      <p:sp>
        <p:nvSpPr>
          <p:cNvPr id="42" name="AutoShape 42"/>
          <p:cNvSpPr/>
          <p:nvPr/>
        </p:nvSpPr>
        <p:spPr>
          <a:xfrm>
            <a:off x="-572392" y="769620"/>
            <a:ext cx="10337033" cy="0"/>
          </a:xfrm>
          <a:prstGeom prst="line">
            <a:avLst/>
          </a:prstGeom>
          <a:ln>
            <a:solidFill>
              <a:srgbClr val="A172EF"/>
            </a:solidFill>
            <a:headEnd type="none" w="sm" len="sm"/>
            <a:tailEnd type="none" w="sm" len="sm"/>
          </a:ln>
        </p:spPr>
        <p:style>
          <a:lnRef idx="2">
            <a:schemeClr val="accent4"/>
          </a:lnRef>
          <a:fillRef idx="0">
            <a:schemeClr val="accent4"/>
          </a:fillRef>
          <a:effectRef idx="1">
            <a:schemeClr val="accent4"/>
          </a:effectRef>
          <a:fontRef idx="minor">
            <a:schemeClr val="tx1"/>
          </a:fontRef>
        </p:style>
      </p:sp>
      <p:sp>
        <p:nvSpPr>
          <p:cNvPr id="43" name="Freeform 43"/>
          <p:cNvSpPr/>
          <p:nvPr/>
        </p:nvSpPr>
        <p:spPr>
          <a:xfrm>
            <a:off x="11023558" y="6026358"/>
            <a:ext cx="722328" cy="722328"/>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16">
            <a:extLst>
              <a:ext uri="{FF2B5EF4-FFF2-40B4-BE49-F238E27FC236}">
                <a16:creationId xmlns:a16="http://schemas.microsoft.com/office/drawing/2014/main" id="{014EB93B-16DC-AD11-C0A5-A5B29B6E852B}"/>
              </a:ext>
            </a:extLst>
          </p:cNvPr>
          <p:cNvSpPr txBox="1"/>
          <p:nvPr/>
        </p:nvSpPr>
        <p:spPr>
          <a:xfrm rot="-5400000">
            <a:off x="103445" y="7110037"/>
            <a:ext cx="862774" cy="179536"/>
          </a:xfrm>
          <a:prstGeom prst="rect">
            <a:avLst/>
          </a:prstGeom>
        </p:spPr>
        <p:txBody>
          <a:bodyPr lIns="0" tIns="0" rIns="0" bIns="0" rtlCol="0" anchor="t">
            <a:spAutoFit/>
          </a:bodyPr>
          <a:lstStyle/>
          <a:p>
            <a:pPr algn="ctr">
              <a:lnSpc>
                <a:spcPts val="1380"/>
              </a:lnSpc>
              <a:spcBef>
                <a:spcPct val="0"/>
              </a:spcBef>
            </a:pPr>
            <a:r>
              <a:rPr lang="en-US" sz="1326" dirty="0">
                <a:solidFill>
                  <a:srgbClr val="FFFFFF"/>
                </a:solidFill>
                <a:latin typeface="Raleway"/>
                <a:ea typeface="Raleway"/>
                <a:cs typeface="Raleway"/>
                <a:sym typeface="Raleway"/>
              </a:rPr>
              <a:t>Page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2">
            <a:extLst>
              <a:ext uri="{FF2B5EF4-FFF2-40B4-BE49-F238E27FC236}">
                <a16:creationId xmlns:a16="http://schemas.microsoft.com/office/drawing/2014/main" id="{99BB3090-C8E3-E7BA-AC0E-DE73B0B9809A}"/>
              </a:ext>
            </a:extLst>
          </p:cNvPr>
          <p:cNvSpPr/>
          <p:nvPr/>
        </p:nvSpPr>
        <p:spPr>
          <a:xfrm flipH="1" flipV="1">
            <a:off x="-106604" y="-72737"/>
            <a:ext cx="14775873" cy="8375073"/>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475569"/>
          </a:solidFill>
        </p:spPr>
        <p:txBody>
          <a:bodyPr/>
          <a:lstStyle/>
          <a:p>
            <a:endParaRPr lang="en-LB" dirty="0">
              <a:latin typeface="Arial" panose="020B0604020202020204" pitchFamily="34" charset="0"/>
              <a:cs typeface="Arial" panose="020B0604020202020204" pitchFamily="34" charset="0"/>
            </a:endParaRPr>
          </a:p>
        </p:txBody>
      </p:sp>
      <p:sp>
        <p:nvSpPr>
          <p:cNvPr id="8" name="TextBox 8"/>
          <p:cNvSpPr txBox="1"/>
          <p:nvPr/>
        </p:nvSpPr>
        <p:spPr>
          <a:xfrm>
            <a:off x="1656189" y="2133708"/>
            <a:ext cx="5348732" cy="548996"/>
          </a:xfrm>
          <a:prstGeom prst="rect">
            <a:avLst/>
          </a:prstGeom>
        </p:spPr>
        <p:txBody>
          <a:bodyPr lIns="0" tIns="0" rIns="0" bIns="0" rtlCol="0" anchor="t">
            <a:spAutoFit/>
          </a:bodyPr>
          <a:lstStyle/>
          <a:p>
            <a:pPr>
              <a:lnSpc>
                <a:spcPts val="3960"/>
              </a:lnSpc>
            </a:pPr>
            <a:r>
              <a:rPr lang="en-US" sz="5000" b="1" i="0" dirty="0">
                <a:solidFill>
                  <a:srgbClr val="A172EF"/>
                </a:solidFill>
                <a:effectLst/>
                <a:latin typeface="Arial" panose="020B0604020202020204" pitchFamily="34" charset="0"/>
                <a:cs typeface="Arial" panose="020B0604020202020204" pitchFamily="34" charset="0"/>
              </a:rPr>
              <a:t>L</a:t>
            </a:r>
            <a:r>
              <a:rPr lang="en-US" sz="5000" b="1" dirty="0">
                <a:solidFill>
                  <a:schemeClr val="bg1"/>
                </a:solidFill>
                <a:latin typeface="Arial" panose="020B0604020202020204" pitchFamily="34" charset="0"/>
                <a:cs typeface="Arial" panose="020B0604020202020204" pitchFamily="34" charset="0"/>
              </a:rPr>
              <a:t>I</a:t>
            </a:r>
            <a:r>
              <a:rPr lang="en-US" sz="5000" b="1" i="0" dirty="0">
                <a:solidFill>
                  <a:schemeClr val="bg1"/>
                </a:solidFill>
                <a:effectLst/>
                <a:latin typeface="Arial" panose="020B0604020202020204" pitchFamily="34" charset="0"/>
                <a:cs typeface="Arial" panose="020B0604020202020204" pitchFamily="34" charset="0"/>
              </a:rPr>
              <a:t>MITATIONS</a:t>
            </a:r>
            <a:endParaRPr lang="en-US" sz="5000" b="1" dirty="0">
              <a:solidFill>
                <a:schemeClr val="bg1"/>
              </a:solidFill>
              <a:latin typeface="Arial" panose="020B0604020202020204" pitchFamily="34" charset="0"/>
              <a:ea typeface="Helios Extended Bold"/>
              <a:cs typeface="Arial" panose="020B0604020202020204" pitchFamily="34" charset="0"/>
              <a:sym typeface="Helios Extended Bold"/>
            </a:endParaRPr>
          </a:p>
        </p:txBody>
      </p:sp>
      <p:sp>
        <p:nvSpPr>
          <p:cNvPr id="9" name="TextBox 9"/>
          <p:cNvSpPr txBox="1"/>
          <p:nvPr/>
        </p:nvSpPr>
        <p:spPr>
          <a:xfrm>
            <a:off x="1512110" y="3703315"/>
            <a:ext cx="7250406" cy="308739"/>
          </a:xfrm>
          <a:prstGeom prst="rect">
            <a:avLst/>
          </a:prstGeom>
        </p:spPr>
        <p:txBody>
          <a:bodyPr wrap="square" lIns="0" tIns="0" rIns="0" bIns="0" rtlCol="0" anchor="t">
            <a:spAutoFit/>
          </a:bodyPr>
          <a:lstStyle/>
          <a:p>
            <a:pPr marL="457200" indent="-457200">
              <a:lnSpc>
                <a:spcPts val="2287"/>
              </a:lnSpc>
              <a:buClr>
                <a:srgbClr val="1D293B"/>
              </a:buClr>
              <a:buFont typeface="Wingdings" pitchFamily="2" charset="2"/>
              <a:buChar char="Ø"/>
            </a:pPr>
            <a:r>
              <a:rPr lang="en-US" sz="3000" dirty="0">
                <a:solidFill>
                  <a:schemeClr val="bg1"/>
                </a:solidFill>
                <a:latin typeface="Arial" panose="020B0604020202020204" pitchFamily="34" charset="0"/>
                <a:ea typeface="TT Runs"/>
                <a:cs typeface="Arial" panose="020B0604020202020204" pitchFamily="34" charset="0"/>
                <a:sym typeface="TT Runs"/>
              </a:rPr>
              <a:t>No integration with external calendars.</a:t>
            </a:r>
          </a:p>
        </p:txBody>
      </p:sp>
      <p:sp>
        <p:nvSpPr>
          <p:cNvPr id="11" name="TextBox 11"/>
          <p:cNvSpPr txBox="1"/>
          <p:nvPr/>
        </p:nvSpPr>
        <p:spPr>
          <a:xfrm>
            <a:off x="1492435" y="4645575"/>
            <a:ext cx="7027089" cy="461665"/>
          </a:xfrm>
          <a:prstGeom prst="rect">
            <a:avLst/>
          </a:prstGeom>
        </p:spPr>
        <p:txBody>
          <a:bodyPr wrap="square" lIns="0" tIns="0" rIns="0" bIns="0" rtlCol="0" anchor="t">
            <a:spAutoFit/>
          </a:bodyPr>
          <a:lstStyle/>
          <a:p>
            <a:pPr marL="457200" indent="-457200" algn="l">
              <a:buClr>
                <a:srgbClr val="1D293B"/>
              </a:buClr>
              <a:buFont typeface="Wingdings" pitchFamily="2" charset="2"/>
              <a:buChar char="Ø"/>
            </a:pPr>
            <a:r>
              <a:rPr lang="en-US" sz="3000" b="0" i="0" dirty="0">
                <a:solidFill>
                  <a:srgbClr val="F8FAFF"/>
                </a:solidFill>
                <a:effectLst/>
                <a:latin typeface="Arial" panose="020B0604020202020204" pitchFamily="34" charset="0"/>
                <a:cs typeface="Arial" panose="020B0604020202020204" pitchFamily="34" charset="0"/>
              </a:rPr>
              <a:t>Focus on individual users, not teams.</a:t>
            </a:r>
          </a:p>
        </p:txBody>
      </p:sp>
      <p:sp>
        <p:nvSpPr>
          <p:cNvPr id="13" name="TextBox 13"/>
          <p:cNvSpPr txBox="1"/>
          <p:nvPr/>
        </p:nvSpPr>
        <p:spPr>
          <a:xfrm>
            <a:off x="1488154" y="5874639"/>
            <a:ext cx="7250405" cy="617733"/>
          </a:xfrm>
          <a:prstGeom prst="rect">
            <a:avLst/>
          </a:prstGeom>
        </p:spPr>
        <p:txBody>
          <a:bodyPr wrap="square" lIns="0" tIns="0" rIns="0" bIns="0" rtlCol="0" anchor="t">
            <a:spAutoFit/>
          </a:bodyPr>
          <a:lstStyle/>
          <a:p>
            <a:pPr marL="457200" indent="-457200">
              <a:lnSpc>
                <a:spcPts val="2287"/>
              </a:lnSpc>
              <a:buClr>
                <a:srgbClr val="1D293B"/>
              </a:buClr>
              <a:buFont typeface="Wingdings" pitchFamily="2" charset="2"/>
              <a:buChar char="Ø"/>
            </a:pPr>
            <a:r>
              <a:rPr lang="en-US" sz="3000" dirty="0">
                <a:solidFill>
                  <a:schemeClr val="bg1"/>
                </a:solidFill>
                <a:latin typeface="Arial" panose="020B0604020202020204" pitchFamily="34" charset="0"/>
                <a:ea typeface="TT Runs"/>
                <a:cs typeface="Arial" panose="020B0604020202020204" pitchFamily="34" charset="0"/>
                <a:sym typeface="TT Runs"/>
              </a:rPr>
              <a:t>No Limited support for advanced AI or voice-based features.</a:t>
            </a:r>
          </a:p>
        </p:txBody>
      </p:sp>
      <p:grpSp>
        <p:nvGrpSpPr>
          <p:cNvPr id="15" name="Group 15"/>
          <p:cNvGrpSpPr/>
          <p:nvPr/>
        </p:nvGrpSpPr>
        <p:grpSpPr>
          <a:xfrm rot="5620056">
            <a:off x="10278165" y="-663948"/>
            <a:ext cx="10003650" cy="100036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172EF"/>
                </a:gs>
                <a:gs pos="99000">
                  <a:srgbClr val="1D293B"/>
                </a:gs>
              </a:gsLst>
              <a:lin ang="2700000"/>
            </a:gradFill>
          </p:spPr>
          <p:txBody>
            <a:bodyPr/>
            <a:lstStyle/>
            <a:p>
              <a:endParaRPr lang="en-LB" dirty="0">
                <a:latin typeface="Arial" panose="020B0604020202020204" pitchFamily="34" charset="0"/>
                <a:cs typeface="Arial" panose="020B0604020202020204" pitchFamily="34" charset="0"/>
              </a:endParaRPr>
            </a:p>
          </p:txBody>
        </p:sp>
        <p:sp>
          <p:nvSpPr>
            <p:cNvPr id="17" name="TextBox 17"/>
            <p:cNvSpPr txBox="1"/>
            <p:nvPr/>
          </p:nvSpPr>
          <p:spPr>
            <a:xfrm>
              <a:off x="76200" y="95250"/>
              <a:ext cx="660400" cy="6413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grpSp>
        <p:nvGrpSpPr>
          <p:cNvPr id="18" name="Group 18"/>
          <p:cNvGrpSpPr/>
          <p:nvPr/>
        </p:nvGrpSpPr>
        <p:grpSpPr>
          <a:xfrm rot="5620056">
            <a:off x="7713573" y="-910239"/>
            <a:ext cx="2048510" cy="204851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172EF"/>
                </a:gs>
                <a:gs pos="100000">
                  <a:srgbClr val="1D293B"/>
                </a:gs>
              </a:gsLst>
              <a:lin ang="2700000"/>
            </a:gradFill>
          </p:spPr>
          <p:txBody>
            <a:bodyPr/>
            <a:lstStyle/>
            <a:p>
              <a:endParaRPr lang="en-LB" dirty="0">
                <a:latin typeface="Arial" panose="020B0604020202020204" pitchFamily="34" charset="0"/>
                <a:cs typeface="Arial" panose="020B0604020202020204" pitchFamily="34" charset="0"/>
              </a:endParaRPr>
            </a:p>
          </p:txBody>
        </p:sp>
        <p:sp>
          <p:nvSpPr>
            <p:cNvPr id="20" name="TextBox 20"/>
            <p:cNvSpPr txBox="1"/>
            <p:nvPr/>
          </p:nvSpPr>
          <p:spPr>
            <a:xfrm>
              <a:off x="76200" y="95250"/>
              <a:ext cx="660400" cy="6413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grpSp>
        <p:nvGrpSpPr>
          <p:cNvPr id="21" name="Group 21"/>
          <p:cNvGrpSpPr>
            <a:grpSpLocks noChangeAspect="1"/>
          </p:cNvGrpSpPr>
          <p:nvPr/>
        </p:nvGrpSpPr>
        <p:grpSpPr>
          <a:xfrm>
            <a:off x="9968452" y="913704"/>
            <a:ext cx="3117358" cy="6234716"/>
            <a:chOff x="0" y="0"/>
            <a:chExt cx="3175000" cy="6350000"/>
          </a:xfrm>
        </p:grpSpPr>
        <p:sp>
          <p:nvSpPr>
            <p:cNvPr id="22" name="Freeform 22"/>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FFFAF0"/>
            </a:solidFill>
            <a:ln w="12700">
              <a:solidFill>
                <a:srgbClr val="000000"/>
              </a:solidFill>
            </a:ln>
          </p:spPr>
        </p:sp>
        <p:sp>
          <p:nvSpPr>
            <p:cNvPr id="23" name="Freeform 23"/>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CFCFCF"/>
            </a:solidFill>
          </p:spPr>
        </p:sp>
      </p:grpSp>
      <p:sp>
        <p:nvSpPr>
          <p:cNvPr id="24" name="Freeform 24"/>
          <p:cNvSpPr/>
          <p:nvPr/>
        </p:nvSpPr>
        <p:spPr>
          <a:xfrm>
            <a:off x="9486189" y="822960"/>
            <a:ext cx="4081882" cy="6583680"/>
          </a:xfrm>
          <a:custGeom>
            <a:avLst/>
            <a:gdLst/>
            <a:ahLst/>
            <a:cxnLst/>
            <a:rect l="l" t="t" r="r" b="b"/>
            <a:pathLst>
              <a:path w="5102352" h="8229600">
                <a:moveTo>
                  <a:pt x="0" y="0"/>
                </a:moveTo>
                <a:lnTo>
                  <a:pt x="5102352" y="0"/>
                </a:lnTo>
                <a:lnTo>
                  <a:pt x="5102352" y="8229600"/>
                </a:lnTo>
                <a:lnTo>
                  <a:pt x="0" y="8229600"/>
                </a:lnTo>
                <a:lnTo>
                  <a:pt x="0" y="0"/>
                </a:lnTo>
                <a:close/>
              </a:path>
            </a:pathLst>
          </a:custGeom>
          <a:blipFill>
            <a:blip r:embed="rId2"/>
            <a:stretch>
              <a:fillRect/>
            </a:stretch>
          </a:blipFill>
        </p:spPr>
        <p:txBody>
          <a:bodyPr/>
          <a:lstStyle/>
          <a:p>
            <a:endParaRPr lang="en-LB" dirty="0">
              <a:latin typeface="Arial" panose="020B0604020202020204" pitchFamily="34" charset="0"/>
              <a:cs typeface="Arial" panose="020B0604020202020204" pitchFamily="34" charset="0"/>
            </a:endParaRPr>
          </a:p>
        </p:txBody>
      </p:sp>
      <p:sp>
        <p:nvSpPr>
          <p:cNvPr id="26" name="TextBox 26"/>
          <p:cNvSpPr txBox="1"/>
          <p:nvPr/>
        </p:nvSpPr>
        <p:spPr>
          <a:xfrm>
            <a:off x="10686932" y="4069816"/>
            <a:ext cx="1680397" cy="256480"/>
          </a:xfrm>
          <a:prstGeom prst="rect">
            <a:avLst/>
          </a:prstGeom>
        </p:spPr>
        <p:txBody>
          <a:bodyPr lIns="0" tIns="0" rIns="0" bIns="0" rtlCol="0" anchor="t">
            <a:spAutoFit/>
          </a:bodyPr>
          <a:lstStyle/>
          <a:p>
            <a:pPr algn="ctr">
              <a:lnSpc>
                <a:spcPts val="2018"/>
              </a:lnSpc>
            </a:pPr>
            <a:r>
              <a:rPr lang="en-US" sz="1835" b="1" dirty="0">
                <a:solidFill>
                  <a:srgbClr val="A172EF"/>
                </a:solidFill>
                <a:latin typeface="Arial" panose="020B0604020202020204" pitchFamily="34" charset="0"/>
                <a:ea typeface="Helios Extended Bold"/>
                <a:cs typeface="Arial" panose="020B0604020202020204" pitchFamily="34" charset="0"/>
                <a:sym typeface="Helios Extended Bold"/>
              </a:rPr>
              <a:t>T</a:t>
            </a:r>
            <a:r>
              <a:rPr lang="en-US" sz="1835" b="1" dirty="0">
                <a:latin typeface="Arial" panose="020B0604020202020204" pitchFamily="34" charset="0"/>
                <a:ea typeface="Helios Extended Bold"/>
                <a:cs typeface="Arial" panose="020B0604020202020204" pitchFamily="34" charset="0"/>
                <a:sym typeface="Helios Extended Bold"/>
              </a:rPr>
              <a:t>zakar</a:t>
            </a:r>
          </a:p>
        </p:txBody>
      </p:sp>
      <p:grpSp>
        <p:nvGrpSpPr>
          <p:cNvPr id="27" name="Group 27"/>
          <p:cNvGrpSpPr/>
          <p:nvPr/>
        </p:nvGrpSpPr>
        <p:grpSpPr>
          <a:xfrm rot="-10800000">
            <a:off x="-964717" y="6783583"/>
            <a:ext cx="2892034" cy="289203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172EF"/>
                </a:gs>
                <a:gs pos="100000">
                  <a:srgbClr val="1D293B"/>
                </a:gs>
              </a:gsLst>
              <a:lin ang="2700000"/>
            </a:gradFill>
          </p:spPr>
          <p:txBody>
            <a:bodyPr/>
            <a:lstStyle/>
            <a:p>
              <a:endParaRPr lang="en-LB" dirty="0">
                <a:latin typeface="Arial" panose="020B0604020202020204" pitchFamily="34" charset="0"/>
                <a:cs typeface="Arial" panose="020B0604020202020204" pitchFamily="34" charset="0"/>
              </a:endParaRPr>
            </a:p>
          </p:txBody>
        </p:sp>
        <p:sp>
          <p:nvSpPr>
            <p:cNvPr id="29" name="TextBox 29"/>
            <p:cNvSpPr txBox="1"/>
            <p:nvPr/>
          </p:nvSpPr>
          <p:spPr>
            <a:xfrm>
              <a:off x="76200" y="95250"/>
              <a:ext cx="660400" cy="6413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grpSp>
        <p:nvGrpSpPr>
          <p:cNvPr id="30" name="Group 30"/>
          <p:cNvGrpSpPr/>
          <p:nvPr/>
        </p:nvGrpSpPr>
        <p:grpSpPr>
          <a:xfrm rot="-3582628">
            <a:off x="-2067121" y="-1991329"/>
            <a:ext cx="3645257" cy="364525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A172EF"/>
                  </a:gs>
                  <a:gs pos="100000">
                    <a:srgbClr val="1D293B"/>
                  </a:gs>
                </a:gsLst>
                <a:lin ang="2700000"/>
              </a:gradFill>
              <a:prstDash val="solid"/>
              <a:miter/>
            </a:ln>
          </p:spPr>
        </p:sp>
        <p:sp>
          <p:nvSpPr>
            <p:cNvPr id="32" name="TextBox 32"/>
            <p:cNvSpPr txBox="1"/>
            <p:nvPr/>
          </p:nvSpPr>
          <p:spPr>
            <a:xfrm>
              <a:off x="76200" y="95250"/>
              <a:ext cx="660400" cy="6413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sp>
        <p:nvSpPr>
          <p:cNvPr id="33" name="TextBox 32">
            <a:extLst>
              <a:ext uri="{FF2B5EF4-FFF2-40B4-BE49-F238E27FC236}">
                <a16:creationId xmlns:a16="http://schemas.microsoft.com/office/drawing/2014/main" id="{B0B81403-CC50-955C-0E8B-62D42E91D1A0}"/>
              </a:ext>
            </a:extLst>
          </p:cNvPr>
          <p:cNvSpPr txBox="1"/>
          <p:nvPr/>
        </p:nvSpPr>
        <p:spPr>
          <a:xfrm>
            <a:off x="7281333" y="575733"/>
            <a:ext cx="184731" cy="307777"/>
          </a:xfrm>
          <a:prstGeom prst="rect">
            <a:avLst/>
          </a:prstGeom>
          <a:noFill/>
        </p:spPr>
        <p:txBody>
          <a:bodyPr wrap="none" rtlCol="0">
            <a:spAutoFit/>
          </a:bodyPr>
          <a:lstStyle/>
          <a:p>
            <a:endParaRPr lang="en-LB"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246BFFDE-6219-AD3D-82E6-E8BE5D36E2DF}"/>
              </a:ext>
            </a:extLst>
          </p:cNvPr>
          <p:cNvPicPr>
            <a:picLocks noChangeAspect="1"/>
          </p:cNvPicPr>
          <p:nvPr/>
        </p:nvPicPr>
        <p:blipFill>
          <a:blip r:embed="rId3"/>
          <a:stretch>
            <a:fillRect/>
          </a:stretch>
        </p:blipFill>
        <p:spPr>
          <a:xfrm>
            <a:off x="10878916" y="2684280"/>
            <a:ext cx="1244257" cy="1244257"/>
          </a:xfrm>
          <a:prstGeom prst="rect">
            <a:avLst/>
          </a:prstGeom>
        </p:spPr>
      </p:pic>
      <p:sp>
        <p:nvSpPr>
          <p:cNvPr id="2" name="TextBox 16">
            <a:extLst>
              <a:ext uri="{FF2B5EF4-FFF2-40B4-BE49-F238E27FC236}">
                <a16:creationId xmlns:a16="http://schemas.microsoft.com/office/drawing/2014/main" id="{3E3F6033-0EAF-5FC7-2CDB-A63399281E14}"/>
              </a:ext>
            </a:extLst>
          </p:cNvPr>
          <p:cNvSpPr txBox="1"/>
          <p:nvPr/>
        </p:nvSpPr>
        <p:spPr>
          <a:xfrm rot="-5400000">
            <a:off x="103445" y="7110037"/>
            <a:ext cx="862774" cy="179536"/>
          </a:xfrm>
          <a:prstGeom prst="rect">
            <a:avLst/>
          </a:prstGeom>
        </p:spPr>
        <p:txBody>
          <a:bodyPr lIns="0" tIns="0" rIns="0" bIns="0" rtlCol="0" anchor="t">
            <a:spAutoFit/>
          </a:bodyPr>
          <a:lstStyle/>
          <a:p>
            <a:pPr algn="ctr">
              <a:lnSpc>
                <a:spcPts val="1380"/>
              </a:lnSpc>
              <a:spcBef>
                <a:spcPct val="0"/>
              </a:spcBef>
            </a:pPr>
            <a:r>
              <a:rPr lang="en-US" sz="1326" dirty="0">
                <a:solidFill>
                  <a:srgbClr val="FFFFFF"/>
                </a:solidFill>
                <a:latin typeface="Raleway"/>
                <a:ea typeface="Raleway"/>
                <a:cs typeface="Raleway"/>
                <a:sym typeface="Raleway"/>
              </a:rPr>
              <a:t>Page 3</a:t>
            </a:r>
          </a:p>
        </p:txBody>
      </p:sp>
      <p:grpSp>
        <p:nvGrpSpPr>
          <p:cNvPr id="3" name="Group 52">
            <a:extLst>
              <a:ext uri="{FF2B5EF4-FFF2-40B4-BE49-F238E27FC236}">
                <a16:creationId xmlns:a16="http://schemas.microsoft.com/office/drawing/2014/main" id="{2C6D3036-2766-A5EA-40FD-79343CE5ABC4}"/>
              </a:ext>
            </a:extLst>
          </p:cNvPr>
          <p:cNvGrpSpPr/>
          <p:nvPr/>
        </p:nvGrpSpPr>
        <p:grpSpPr>
          <a:xfrm>
            <a:off x="1436067" y="3558632"/>
            <a:ext cx="614211" cy="590385"/>
            <a:chOff x="1" y="28575"/>
            <a:chExt cx="736599" cy="708025"/>
          </a:xfrm>
        </p:grpSpPr>
        <p:sp>
          <p:nvSpPr>
            <p:cNvPr id="4" name="Freeform 53">
              <a:extLst>
                <a:ext uri="{FF2B5EF4-FFF2-40B4-BE49-F238E27FC236}">
                  <a16:creationId xmlns:a16="http://schemas.microsoft.com/office/drawing/2014/main" id="{DA392091-3C62-7C19-5C43-54364742DE60}"/>
                </a:ext>
              </a:extLst>
            </p:cNvPr>
            <p:cNvSpPr/>
            <p:nvPr/>
          </p:nvSpPr>
          <p:spPr>
            <a:xfrm>
              <a:off x="1" y="104775"/>
              <a:ext cx="431734" cy="43173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93B"/>
                </a:gs>
                <a:gs pos="100000">
                  <a:srgbClr val="A172EF"/>
                </a:gs>
              </a:gsLst>
              <a:lin ang="2700000"/>
            </a:gradFill>
          </p:spPr>
          <p:txBody>
            <a:bodyPr/>
            <a:lstStyle/>
            <a:p>
              <a:endParaRPr lang="en-LB" dirty="0"/>
            </a:p>
          </p:txBody>
        </p:sp>
        <p:sp>
          <p:nvSpPr>
            <p:cNvPr id="5" name="TextBox 54">
              <a:extLst>
                <a:ext uri="{FF2B5EF4-FFF2-40B4-BE49-F238E27FC236}">
                  <a16:creationId xmlns:a16="http://schemas.microsoft.com/office/drawing/2014/main" id="{90BA04D6-C6F8-85F6-E9D1-8841808F6578}"/>
                </a:ext>
              </a:extLst>
            </p:cNvPr>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6" name="Group 52">
            <a:extLst>
              <a:ext uri="{FF2B5EF4-FFF2-40B4-BE49-F238E27FC236}">
                <a16:creationId xmlns:a16="http://schemas.microsoft.com/office/drawing/2014/main" id="{6ABA7412-F6BE-255D-0729-2612AA982256}"/>
              </a:ext>
            </a:extLst>
          </p:cNvPr>
          <p:cNvGrpSpPr/>
          <p:nvPr/>
        </p:nvGrpSpPr>
        <p:grpSpPr>
          <a:xfrm>
            <a:off x="1436067" y="4645575"/>
            <a:ext cx="614211" cy="590385"/>
            <a:chOff x="1" y="28575"/>
            <a:chExt cx="736599" cy="708025"/>
          </a:xfrm>
        </p:grpSpPr>
        <p:sp>
          <p:nvSpPr>
            <p:cNvPr id="7" name="Freeform 53">
              <a:extLst>
                <a:ext uri="{FF2B5EF4-FFF2-40B4-BE49-F238E27FC236}">
                  <a16:creationId xmlns:a16="http://schemas.microsoft.com/office/drawing/2014/main" id="{EF4E4878-37F2-59BA-3468-5FC7C90EF8CC}"/>
                </a:ext>
              </a:extLst>
            </p:cNvPr>
            <p:cNvSpPr/>
            <p:nvPr/>
          </p:nvSpPr>
          <p:spPr>
            <a:xfrm>
              <a:off x="1" y="104775"/>
              <a:ext cx="431734" cy="43173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93B"/>
                </a:gs>
                <a:gs pos="100000">
                  <a:srgbClr val="A172EF"/>
                </a:gs>
              </a:gsLst>
              <a:lin ang="2700000"/>
            </a:gradFill>
          </p:spPr>
          <p:txBody>
            <a:bodyPr/>
            <a:lstStyle/>
            <a:p>
              <a:endParaRPr lang="en-LB" dirty="0"/>
            </a:p>
          </p:txBody>
        </p:sp>
        <p:sp>
          <p:nvSpPr>
            <p:cNvPr id="10" name="TextBox 54">
              <a:extLst>
                <a:ext uri="{FF2B5EF4-FFF2-40B4-BE49-F238E27FC236}">
                  <a16:creationId xmlns:a16="http://schemas.microsoft.com/office/drawing/2014/main" id="{661C1276-E705-5E89-3010-4599C39F5990}"/>
                </a:ext>
              </a:extLst>
            </p:cNvPr>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2" name="Group 52">
            <a:extLst>
              <a:ext uri="{FF2B5EF4-FFF2-40B4-BE49-F238E27FC236}">
                <a16:creationId xmlns:a16="http://schemas.microsoft.com/office/drawing/2014/main" id="{898FB38B-01CC-FF46-657D-5BEA3933D3F5}"/>
              </a:ext>
            </a:extLst>
          </p:cNvPr>
          <p:cNvGrpSpPr/>
          <p:nvPr/>
        </p:nvGrpSpPr>
        <p:grpSpPr>
          <a:xfrm>
            <a:off x="1413345" y="5732518"/>
            <a:ext cx="614211" cy="590385"/>
            <a:chOff x="1" y="28575"/>
            <a:chExt cx="736599" cy="708025"/>
          </a:xfrm>
        </p:grpSpPr>
        <p:sp>
          <p:nvSpPr>
            <p:cNvPr id="14" name="Freeform 53">
              <a:extLst>
                <a:ext uri="{FF2B5EF4-FFF2-40B4-BE49-F238E27FC236}">
                  <a16:creationId xmlns:a16="http://schemas.microsoft.com/office/drawing/2014/main" id="{21249562-1DA8-286D-FE45-3DD439F2C4C3}"/>
                </a:ext>
              </a:extLst>
            </p:cNvPr>
            <p:cNvSpPr/>
            <p:nvPr/>
          </p:nvSpPr>
          <p:spPr>
            <a:xfrm>
              <a:off x="1" y="104775"/>
              <a:ext cx="431734" cy="43173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93B"/>
                </a:gs>
                <a:gs pos="100000">
                  <a:srgbClr val="A172EF"/>
                </a:gs>
              </a:gsLst>
              <a:lin ang="2700000"/>
            </a:gradFill>
          </p:spPr>
          <p:txBody>
            <a:bodyPr/>
            <a:lstStyle/>
            <a:p>
              <a:endParaRPr lang="en-LB" dirty="0"/>
            </a:p>
          </p:txBody>
        </p:sp>
        <p:sp>
          <p:nvSpPr>
            <p:cNvPr id="25" name="TextBox 54">
              <a:extLst>
                <a:ext uri="{FF2B5EF4-FFF2-40B4-BE49-F238E27FC236}">
                  <a16:creationId xmlns:a16="http://schemas.microsoft.com/office/drawing/2014/main" id="{E99C333E-2BA7-5E8A-F7B5-8BEB10EC6EAE}"/>
                </a:ext>
              </a:extLst>
            </p:cNvPr>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4736" y="-15926"/>
            <a:ext cx="14879871" cy="8395854"/>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475569"/>
          </a:solidFill>
        </p:spPr>
        <p:txBody>
          <a:bodyPr/>
          <a:lstStyle/>
          <a:p>
            <a:endParaRPr lang="en-LB" dirty="0">
              <a:latin typeface="Arial" panose="020B0604020202020204" pitchFamily="34" charset="0"/>
              <a:cs typeface="Arial" panose="020B0604020202020204" pitchFamily="34" charset="0"/>
            </a:endParaRPr>
          </a:p>
        </p:txBody>
      </p:sp>
      <p:sp>
        <p:nvSpPr>
          <p:cNvPr id="3" name="Freeform 3"/>
          <p:cNvSpPr/>
          <p:nvPr/>
        </p:nvSpPr>
        <p:spPr>
          <a:xfrm rot="1844104">
            <a:off x="5104447" y="1992944"/>
            <a:ext cx="10777405" cy="1141336"/>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2"/>
            <a:stretch>
              <a:fillRect t="-86495"/>
            </a:stretch>
          </a:blipFill>
        </p:spPr>
      </p:sp>
      <p:grpSp>
        <p:nvGrpSpPr>
          <p:cNvPr id="4" name="Group 4"/>
          <p:cNvGrpSpPr>
            <a:grpSpLocks noChangeAspect="1"/>
          </p:cNvGrpSpPr>
          <p:nvPr/>
        </p:nvGrpSpPr>
        <p:grpSpPr>
          <a:xfrm>
            <a:off x="6090620" y="1"/>
            <a:ext cx="8539780" cy="4803626"/>
            <a:chOff x="0" y="0"/>
            <a:chExt cx="6089457" cy="3425320"/>
          </a:xfrm>
          <a:effectLst>
            <a:reflection blurRad="319221" stA="45000" endPos="65000" dist="50800" dir="5400000" sy="-100000" algn="bl" rotWithShape="0"/>
          </a:effectLst>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dpi="0" rotWithShape="1">
              <a:blip r:embed="rId3">
                <a:extLst>
                  <a:ext uri="{BEBA8EAE-BF5A-486C-A8C5-ECC9F3942E4B}">
                    <a14:imgProps xmlns:a14="http://schemas.microsoft.com/office/drawing/2010/main">
                      <a14:imgLayer r:embed="rId4">
                        <a14:imgEffect>
                          <a14:sharpenSoften amount="-81000"/>
                        </a14:imgEffect>
                      </a14:imgLayer>
                    </a14:imgProps>
                  </a:ext>
                </a:extLst>
              </a:blip>
              <a:srcRect/>
              <a:stretch>
                <a:fillRect t="-9259" b="-9259"/>
              </a:stretch>
            </a:blipFill>
            <a:effectLst>
              <a:glow rad="371192">
                <a:srgbClr val="1D293B">
                  <a:alpha val="40000"/>
                </a:srgbClr>
              </a:glow>
            </a:effectLst>
          </p:spPr>
          <p:txBody>
            <a:bodyPr/>
            <a:lstStyle/>
            <a:p>
              <a:endParaRPr lang="en-LB" dirty="0">
                <a:latin typeface="Arial" panose="020B0604020202020204" pitchFamily="34" charset="0"/>
                <a:cs typeface="Arial" panose="020B0604020202020204" pitchFamily="34" charset="0"/>
              </a:endParaRPr>
            </a:p>
          </p:txBody>
        </p:sp>
      </p:grpSp>
      <p:sp>
        <p:nvSpPr>
          <p:cNvPr id="10" name="TextBox 10"/>
          <p:cNvSpPr txBox="1"/>
          <p:nvPr/>
        </p:nvSpPr>
        <p:spPr>
          <a:xfrm>
            <a:off x="223834" y="785021"/>
            <a:ext cx="7284094" cy="615553"/>
          </a:xfrm>
          <a:prstGeom prst="rect">
            <a:avLst/>
          </a:prstGeom>
        </p:spPr>
        <p:txBody>
          <a:bodyPr wrap="square" lIns="0" tIns="0" rIns="0" bIns="0" rtlCol="0" anchor="t">
            <a:spAutoFit/>
          </a:bodyPr>
          <a:lstStyle/>
          <a:p>
            <a:pPr>
              <a:buClr>
                <a:schemeClr val="bg1"/>
              </a:buClr>
            </a:pPr>
            <a:r>
              <a:rPr lang="en-US" sz="4000" b="1" dirty="0">
                <a:solidFill>
                  <a:srgbClr val="A172EF"/>
                </a:solidFill>
                <a:latin typeface="Arial" panose="020B0604020202020204" pitchFamily="34" charset="0"/>
                <a:cs typeface="Arial" panose="020B0604020202020204" pitchFamily="34" charset="0"/>
              </a:rPr>
              <a:t>T</a:t>
            </a:r>
            <a:r>
              <a:rPr lang="en-US" sz="4000" b="1" dirty="0">
                <a:solidFill>
                  <a:schemeClr val="bg1"/>
                </a:solidFill>
                <a:latin typeface="Arial" panose="020B0604020202020204" pitchFamily="34" charset="0"/>
                <a:cs typeface="Arial" panose="020B0604020202020204" pitchFamily="34" charset="0"/>
              </a:rPr>
              <a:t>OOLS</a:t>
            </a:r>
            <a:r>
              <a:rPr lang="en-US" sz="4000" b="1" i="0" dirty="0">
                <a:solidFill>
                  <a:schemeClr val="bg1"/>
                </a:solidFill>
                <a:effectLst/>
                <a:latin typeface="Arial" panose="020B0604020202020204" pitchFamily="34" charset="0"/>
                <a:cs typeface="Arial" panose="020B0604020202020204" pitchFamily="34" charset="0"/>
              </a:rPr>
              <a:t> AND </a:t>
            </a:r>
            <a:r>
              <a:rPr lang="en-US" sz="4000" b="1" i="0" dirty="0">
                <a:solidFill>
                  <a:srgbClr val="A172EF"/>
                </a:solidFill>
                <a:effectLst/>
                <a:latin typeface="Arial" panose="020B0604020202020204" pitchFamily="34" charset="0"/>
                <a:cs typeface="Arial" panose="020B0604020202020204" pitchFamily="34" charset="0"/>
              </a:rPr>
              <a:t>T</a:t>
            </a:r>
            <a:r>
              <a:rPr lang="en-US" sz="4000" b="1" dirty="0">
                <a:solidFill>
                  <a:schemeClr val="bg1"/>
                </a:solidFill>
                <a:latin typeface="Arial" panose="020B0604020202020204" pitchFamily="34" charset="0"/>
                <a:cs typeface="Arial" panose="020B0604020202020204" pitchFamily="34" charset="0"/>
              </a:rPr>
              <a:t>ECHNOLOGIES</a:t>
            </a:r>
          </a:p>
        </p:txBody>
      </p:sp>
      <p:grpSp>
        <p:nvGrpSpPr>
          <p:cNvPr id="22" name="Group 22"/>
          <p:cNvGrpSpPr/>
          <p:nvPr/>
        </p:nvGrpSpPr>
        <p:grpSpPr>
          <a:xfrm>
            <a:off x="282243" y="5182606"/>
            <a:ext cx="5065025" cy="1251034"/>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D293B"/>
            </a:solidFill>
          </p:spPr>
          <p:txBody>
            <a:bodyPr/>
            <a:lstStyle/>
            <a:p>
              <a:endParaRPr lang="en-LB" dirty="0">
                <a:latin typeface="Arial" panose="020B0604020202020204" pitchFamily="34" charset="0"/>
                <a:cs typeface="Arial" panose="020B0604020202020204" pitchFamily="34" charset="0"/>
              </a:endParaRPr>
            </a:p>
          </p:txBody>
        </p:sp>
        <p:sp>
          <p:nvSpPr>
            <p:cNvPr id="24" name="TextBox 24"/>
            <p:cNvSpPr txBox="1"/>
            <p:nvPr/>
          </p:nvSpPr>
          <p:spPr>
            <a:xfrm>
              <a:off x="0" y="-19050"/>
              <a:ext cx="2161091" cy="552828"/>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grpSp>
        <p:nvGrpSpPr>
          <p:cNvPr id="25" name="Group 25"/>
          <p:cNvGrpSpPr/>
          <p:nvPr/>
        </p:nvGrpSpPr>
        <p:grpSpPr>
          <a:xfrm>
            <a:off x="4470311" y="4989573"/>
            <a:ext cx="1904988" cy="1637099"/>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1D293B"/>
              </a:solidFill>
              <a:prstDash val="solid"/>
              <a:miter/>
            </a:ln>
          </p:spPr>
        </p:sp>
        <p:sp>
          <p:nvSpPr>
            <p:cNvPr id="27" name="TextBox 27"/>
            <p:cNvSpPr txBox="1"/>
            <p:nvPr/>
          </p:nvSpPr>
          <p:spPr>
            <a:xfrm>
              <a:off x="114300" y="-19050"/>
              <a:ext cx="584200" cy="7175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sp>
        <p:nvSpPr>
          <p:cNvPr id="28" name="TextBox 28"/>
          <p:cNvSpPr txBox="1"/>
          <p:nvPr/>
        </p:nvSpPr>
        <p:spPr>
          <a:xfrm>
            <a:off x="533147" y="5606827"/>
            <a:ext cx="3960666" cy="615553"/>
          </a:xfrm>
          <a:prstGeom prst="rect">
            <a:avLst/>
          </a:prstGeom>
        </p:spPr>
        <p:txBody>
          <a:bodyPr lIns="0" tIns="0" rIns="0" bIns="0" rtlCol="0" anchor="t">
            <a:spAutoFit/>
          </a:bodyPr>
          <a:lstStyle/>
          <a:p>
            <a:pPr algn="l"/>
            <a:r>
              <a:rPr lang="en-US" sz="2000" i="0" dirty="0">
                <a:solidFill>
                  <a:schemeClr val="bg1"/>
                </a:solidFill>
                <a:effectLst/>
                <a:latin typeface="Arial" panose="020B0604020202020204" pitchFamily="34" charset="0"/>
                <a:cs typeface="Arial" panose="020B0604020202020204" pitchFamily="34" charset="0"/>
              </a:rPr>
              <a:t>Architecture &amp; Design Patterns</a:t>
            </a:r>
            <a:br>
              <a:rPr lang="en-US" sz="2000" i="0" dirty="0">
                <a:solidFill>
                  <a:schemeClr val="bg1"/>
                </a:solidFill>
                <a:effectLst/>
                <a:latin typeface="Arial" panose="020B0604020202020204" pitchFamily="34" charset="0"/>
                <a:cs typeface="Arial" panose="020B0604020202020204" pitchFamily="34" charset="0"/>
              </a:rPr>
            </a:br>
            <a:endParaRPr lang="en-US" sz="2000" i="0" dirty="0">
              <a:solidFill>
                <a:schemeClr val="bg1"/>
              </a:solidFill>
              <a:effectLst/>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84CDCCBD-409D-F31A-E622-A55B9C3EE017}"/>
              </a:ext>
            </a:extLst>
          </p:cNvPr>
          <p:cNvGrpSpPr/>
          <p:nvPr/>
        </p:nvGrpSpPr>
        <p:grpSpPr>
          <a:xfrm>
            <a:off x="304200" y="2081472"/>
            <a:ext cx="6093056" cy="1637099"/>
            <a:chOff x="1840620" y="2495343"/>
            <a:chExt cx="6093056" cy="1637099"/>
          </a:xfrm>
        </p:grpSpPr>
        <p:grpSp>
          <p:nvGrpSpPr>
            <p:cNvPr id="7" name="Group 7"/>
            <p:cNvGrpSpPr/>
            <p:nvPr/>
          </p:nvGrpSpPr>
          <p:grpSpPr>
            <a:xfrm>
              <a:off x="1840620" y="2688376"/>
              <a:ext cx="5065025" cy="1251034"/>
              <a:chOff x="0" y="0"/>
              <a:chExt cx="2161091" cy="533778"/>
            </a:xfrm>
            <a:solidFill>
              <a:srgbClr val="1D293B"/>
            </a:solidFill>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grpFill/>
            </p:spPr>
          </p:sp>
          <p:sp>
            <p:nvSpPr>
              <p:cNvPr id="9" name="TextBox 9"/>
              <p:cNvSpPr txBox="1"/>
              <p:nvPr/>
            </p:nvSpPr>
            <p:spPr>
              <a:xfrm>
                <a:off x="0" y="-19050"/>
                <a:ext cx="2161091" cy="552828"/>
              </a:xfrm>
              <a:prstGeom prst="rect">
                <a:avLst/>
              </a:prstGeom>
              <a:grpFill/>
            </p:spPr>
            <p:txBody>
              <a:bodyPr lIns="40640" tIns="40640" rIns="40640" bIns="40640" rtlCol="0" anchor="ctr"/>
              <a:lstStyle/>
              <a:p>
                <a:pPr algn="ctr">
                  <a:lnSpc>
                    <a:spcPts val="2287"/>
                  </a:lnSpc>
                </a:pPr>
                <a:endParaRPr sz="1120" dirty="0">
                  <a:latin typeface="Arial" panose="020B0604020202020204" pitchFamily="34" charset="0"/>
                  <a:cs typeface="Arial" panose="020B0604020202020204" pitchFamily="34" charset="0"/>
                </a:endParaRPr>
              </a:p>
            </p:txBody>
          </p:sp>
        </p:grpSp>
        <p:grpSp>
          <p:nvGrpSpPr>
            <p:cNvPr id="11" name="Group 11"/>
            <p:cNvGrpSpPr/>
            <p:nvPr/>
          </p:nvGrpSpPr>
          <p:grpSpPr>
            <a:xfrm>
              <a:off x="6028688" y="2495343"/>
              <a:ext cx="1904988" cy="1637099"/>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1D293B"/>
                </a:solidFill>
                <a:prstDash val="solid"/>
                <a:miter/>
              </a:ln>
            </p:spPr>
          </p:sp>
          <p:sp>
            <p:nvSpPr>
              <p:cNvPr id="13" name="TextBox 13"/>
              <p:cNvSpPr txBox="1"/>
              <p:nvPr/>
            </p:nvSpPr>
            <p:spPr>
              <a:xfrm>
                <a:off x="114300" y="-19050"/>
                <a:ext cx="584200" cy="7175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sp>
          <p:nvSpPr>
            <p:cNvPr id="14" name="TextBox 14"/>
            <p:cNvSpPr txBox="1"/>
            <p:nvPr/>
          </p:nvSpPr>
          <p:spPr>
            <a:xfrm>
              <a:off x="2038127" y="3053581"/>
              <a:ext cx="4004168" cy="553998"/>
            </a:xfrm>
            <a:prstGeom prst="rect">
              <a:avLst/>
            </a:prstGeom>
          </p:spPr>
          <p:txBody>
            <a:bodyPr wrap="square" lIns="0" tIns="0" rIns="0" bIns="0" rtlCol="0" anchor="t">
              <a:spAutoFit/>
            </a:bodyPr>
            <a:lstStyle/>
            <a:p>
              <a:pPr algn="l"/>
              <a:r>
                <a:rPr lang="en-US" sz="2000" i="0" dirty="0">
                  <a:solidFill>
                    <a:schemeClr val="bg1"/>
                  </a:solidFill>
                  <a:effectLst/>
                  <a:latin typeface="Arial" panose="020B0604020202020204" pitchFamily="34" charset="0"/>
                  <a:cs typeface="Arial" panose="020B0604020202020204" pitchFamily="34" charset="0"/>
                </a:rPr>
                <a:t>Development Environment &amp; IDEs</a:t>
              </a:r>
            </a:p>
            <a:p>
              <a:pPr algn="l"/>
              <a:endParaRPr lang="en-US" sz="1600" b="0" i="0" dirty="0">
                <a:solidFill>
                  <a:srgbClr val="F8FAFF"/>
                </a:solidFill>
                <a:effectLst/>
                <a:latin typeface="Arial" panose="020B060402020202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3BE5AB73-2120-A97B-D253-294A8DA32EFD}"/>
                </a:ext>
              </a:extLst>
            </p:cNvPr>
            <p:cNvPicPr>
              <a:picLocks noChangeAspect="1"/>
            </p:cNvPicPr>
            <p:nvPr/>
          </p:nvPicPr>
          <p:blipFill>
            <a:blip r:embed="rId5"/>
            <a:stretch>
              <a:fillRect/>
            </a:stretch>
          </p:blipFill>
          <p:spPr>
            <a:xfrm>
              <a:off x="7083805" y="2963406"/>
              <a:ext cx="625849" cy="625849"/>
            </a:xfrm>
            <a:prstGeom prst="rect">
              <a:avLst/>
            </a:prstGeom>
          </p:spPr>
        </p:pic>
        <p:pic>
          <p:nvPicPr>
            <p:cNvPr id="35" name="Picture 34">
              <a:extLst>
                <a:ext uri="{FF2B5EF4-FFF2-40B4-BE49-F238E27FC236}">
                  <a16:creationId xmlns:a16="http://schemas.microsoft.com/office/drawing/2014/main" id="{5E995741-606A-B4A1-7E9A-AB074F3B9295}"/>
                </a:ext>
              </a:extLst>
            </p:cNvPr>
            <p:cNvPicPr>
              <a:picLocks noChangeAspect="1"/>
            </p:cNvPicPr>
            <p:nvPr/>
          </p:nvPicPr>
          <p:blipFill>
            <a:blip r:embed="rId6"/>
            <a:stretch>
              <a:fillRect/>
            </a:stretch>
          </p:blipFill>
          <p:spPr>
            <a:xfrm>
              <a:off x="6275909" y="2943061"/>
              <a:ext cx="771533" cy="771533"/>
            </a:xfrm>
            <a:prstGeom prst="rect">
              <a:avLst/>
            </a:prstGeom>
          </p:spPr>
        </p:pic>
      </p:grpSp>
      <p:grpSp>
        <p:nvGrpSpPr>
          <p:cNvPr id="38" name="Group 37">
            <a:extLst>
              <a:ext uri="{FF2B5EF4-FFF2-40B4-BE49-F238E27FC236}">
                <a16:creationId xmlns:a16="http://schemas.microsoft.com/office/drawing/2014/main" id="{9D354BCF-C087-3FE6-BFDE-E896A25B3780}"/>
              </a:ext>
            </a:extLst>
          </p:cNvPr>
          <p:cNvGrpSpPr/>
          <p:nvPr/>
        </p:nvGrpSpPr>
        <p:grpSpPr>
          <a:xfrm>
            <a:off x="6329837" y="3539665"/>
            <a:ext cx="5991554" cy="1637099"/>
            <a:chOff x="4826408" y="4132442"/>
            <a:chExt cx="5991554" cy="1637099"/>
          </a:xfrm>
        </p:grpSpPr>
        <p:grpSp>
          <p:nvGrpSpPr>
            <p:cNvPr id="15" name="Group 15"/>
            <p:cNvGrpSpPr/>
            <p:nvPr/>
          </p:nvGrpSpPr>
          <p:grpSpPr>
            <a:xfrm>
              <a:off x="5752937" y="4325475"/>
              <a:ext cx="5065025" cy="1251034"/>
              <a:chOff x="0" y="0"/>
              <a:chExt cx="2161091" cy="533778"/>
            </a:xfrm>
          </p:grpSpPr>
          <p:sp>
            <p:nvSpPr>
              <p:cNvPr id="16"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D293B"/>
              </a:solidFill>
            </p:spPr>
            <p:txBody>
              <a:bodyPr/>
              <a:lstStyle/>
              <a:p>
                <a:endParaRPr lang="en-LB" dirty="0">
                  <a:latin typeface="Arial" panose="020B0604020202020204" pitchFamily="34" charset="0"/>
                  <a:cs typeface="Arial" panose="020B0604020202020204" pitchFamily="34" charset="0"/>
                </a:endParaRPr>
              </a:p>
            </p:txBody>
          </p:sp>
          <p:sp>
            <p:nvSpPr>
              <p:cNvPr id="17" name="TextBox 17"/>
              <p:cNvSpPr txBox="1"/>
              <p:nvPr/>
            </p:nvSpPr>
            <p:spPr>
              <a:xfrm>
                <a:off x="0" y="-19050"/>
                <a:ext cx="2161091" cy="552828"/>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grpSp>
          <p:nvGrpSpPr>
            <p:cNvPr id="18" name="Group 18"/>
            <p:cNvGrpSpPr/>
            <p:nvPr/>
          </p:nvGrpSpPr>
          <p:grpSpPr>
            <a:xfrm>
              <a:off x="4826408" y="4132442"/>
              <a:ext cx="1904988" cy="1637099"/>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1D293B"/>
                </a:solidFill>
                <a:prstDash val="solid"/>
                <a:miter/>
              </a:ln>
            </p:spPr>
          </p:sp>
          <p:sp>
            <p:nvSpPr>
              <p:cNvPr id="20" name="TextBox 20"/>
              <p:cNvSpPr txBox="1"/>
              <p:nvPr/>
            </p:nvSpPr>
            <p:spPr>
              <a:xfrm>
                <a:off x="114300" y="-19050"/>
                <a:ext cx="584200" cy="7175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sp>
          <p:nvSpPr>
            <p:cNvPr id="21" name="TextBox 21"/>
            <p:cNvSpPr txBox="1"/>
            <p:nvPr/>
          </p:nvSpPr>
          <p:spPr>
            <a:xfrm>
              <a:off x="6817502" y="4774778"/>
              <a:ext cx="3960666" cy="307777"/>
            </a:xfrm>
            <a:prstGeom prst="rect">
              <a:avLst/>
            </a:prstGeom>
          </p:spPr>
          <p:txBody>
            <a:bodyPr lIns="0" tIns="0" rIns="0" bIns="0" rtlCol="0" anchor="t">
              <a:spAutoFit/>
            </a:bodyPr>
            <a:lstStyle/>
            <a:p>
              <a:pPr algn="l"/>
              <a:r>
                <a:rPr lang="en-US" sz="2000" b="1" i="0" dirty="0">
                  <a:solidFill>
                    <a:schemeClr val="bg1"/>
                  </a:solidFill>
                  <a:effectLst/>
                  <a:latin typeface="Arial" panose="020B0604020202020204" pitchFamily="34" charset="0"/>
                  <a:cs typeface="Arial" panose="020B0604020202020204" pitchFamily="34" charset="0"/>
                </a:rPr>
                <a:t>Backend, Cloud Services </a:t>
              </a:r>
            </a:p>
          </p:txBody>
        </p:sp>
        <p:pic>
          <p:nvPicPr>
            <p:cNvPr id="37" name="Picture 36">
              <a:extLst>
                <a:ext uri="{FF2B5EF4-FFF2-40B4-BE49-F238E27FC236}">
                  <a16:creationId xmlns:a16="http://schemas.microsoft.com/office/drawing/2014/main" id="{EEB0E0D7-BD2C-E4AA-317F-8A10F9B7985B}"/>
                </a:ext>
              </a:extLst>
            </p:cNvPr>
            <p:cNvPicPr>
              <a:picLocks noChangeAspect="1"/>
            </p:cNvPicPr>
            <p:nvPr/>
          </p:nvPicPr>
          <p:blipFill>
            <a:blip r:embed="rId7"/>
            <a:stretch>
              <a:fillRect/>
            </a:stretch>
          </p:blipFill>
          <p:spPr>
            <a:xfrm>
              <a:off x="5258142" y="4438814"/>
              <a:ext cx="1038435" cy="1038435"/>
            </a:xfrm>
            <a:prstGeom prst="rect">
              <a:avLst/>
            </a:prstGeom>
          </p:spPr>
        </p:pic>
      </p:grpSp>
      <p:grpSp>
        <p:nvGrpSpPr>
          <p:cNvPr id="40" name="Group 39">
            <a:extLst>
              <a:ext uri="{FF2B5EF4-FFF2-40B4-BE49-F238E27FC236}">
                <a16:creationId xmlns:a16="http://schemas.microsoft.com/office/drawing/2014/main" id="{5DBE41C2-3EB4-FB03-8BF9-8B01B396A631}"/>
              </a:ext>
            </a:extLst>
          </p:cNvPr>
          <p:cNvGrpSpPr/>
          <p:nvPr/>
        </p:nvGrpSpPr>
        <p:grpSpPr>
          <a:xfrm>
            <a:off x="6352500" y="6335306"/>
            <a:ext cx="5991554" cy="1637099"/>
            <a:chOff x="4826408" y="4132442"/>
            <a:chExt cx="5991554" cy="1637099"/>
          </a:xfrm>
        </p:grpSpPr>
        <p:grpSp>
          <p:nvGrpSpPr>
            <p:cNvPr id="41" name="Group 15">
              <a:extLst>
                <a:ext uri="{FF2B5EF4-FFF2-40B4-BE49-F238E27FC236}">
                  <a16:creationId xmlns:a16="http://schemas.microsoft.com/office/drawing/2014/main" id="{BBC9A7EA-6564-D205-7343-ADD28944EDBF}"/>
                </a:ext>
              </a:extLst>
            </p:cNvPr>
            <p:cNvGrpSpPr/>
            <p:nvPr/>
          </p:nvGrpSpPr>
          <p:grpSpPr>
            <a:xfrm>
              <a:off x="5752937" y="4325475"/>
              <a:ext cx="5065025" cy="1251034"/>
              <a:chOff x="0" y="0"/>
              <a:chExt cx="2161091" cy="533778"/>
            </a:xfrm>
          </p:grpSpPr>
          <p:sp>
            <p:nvSpPr>
              <p:cNvPr id="47" name="Freeform 16">
                <a:extLst>
                  <a:ext uri="{FF2B5EF4-FFF2-40B4-BE49-F238E27FC236}">
                    <a16:creationId xmlns:a16="http://schemas.microsoft.com/office/drawing/2014/main" id="{B8CAA934-9E3F-3712-5057-37E28A46576E}"/>
                  </a:ext>
                </a:extLst>
              </p:cNvPr>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D293B"/>
              </a:solidFill>
            </p:spPr>
            <p:txBody>
              <a:bodyPr/>
              <a:lstStyle/>
              <a:p>
                <a:endParaRPr lang="en-LB" dirty="0">
                  <a:latin typeface="Arial" panose="020B0604020202020204" pitchFamily="34" charset="0"/>
                  <a:cs typeface="Arial" panose="020B0604020202020204" pitchFamily="34" charset="0"/>
                </a:endParaRPr>
              </a:p>
            </p:txBody>
          </p:sp>
          <p:sp>
            <p:nvSpPr>
              <p:cNvPr id="48" name="TextBox 17">
                <a:extLst>
                  <a:ext uri="{FF2B5EF4-FFF2-40B4-BE49-F238E27FC236}">
                    <a16:creationId xmlns:a16="http://schemas.microsoft.com/office/drawing/2014/main" id="{1B22A5EA-4108-0600-96E5-C07FDB3B5926}"/>
                  </a:ext>
                </a:extLst>
              </p:cNvPr>
              <p:cNvSpPr txBox="1"/>
              <p:nvPr/>
            </p:nvSpPr>
            <p:spPr>
              <a:xfrm>
                <a:off x="0" y="-19050"/>
                <a:ext cx="2161091" cy="552828"/>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grpSp>
          <p:nvGrpSpPr>
            <p:cNvPr id="42" name="Group 18">
              <a:extLst>
                <a:ext uri="{FF2B5EF4-FFF2-40B4-BE49-F238E27FC236}">
                  <a16:creationId xmlns:a16="http://schemas.microsoft.com/office/drawing/2014/main" id="{6EA08DF7-277B-84F4-D288-A73E9C0B764D}"/>
                </a:ext>
              </a:extLst>
            </p:cNvPr>
            <p:cNvGrpSpPr/>
            <p:nvPr/>
          </p:nvGrpSpPr>
          <p:grpSpPr>
            <a:xfrm>
              <a:off x="4826408" y="4132442"/>
              <a:ext cx="1904988" cy="1637099"/>
              <a:chOff x="0" y="0"/>
              <a:chExt cx="812800" cy="698500"/>
            </a:xfrm>
          </p:grpSpPr>
          <p:sp>
            <p:nvSpPr>
              <p:cNvPr id="45" name="Freeform 19">
                <a:extLst>
                  <a:ext uri="{FF2B5EF4-FFF2-40B4-BE49-F238E27FC236}">
                    <a16:creationId xmlns:a16="http://schemas.microsoft.com/office/drawing/2014/main" id="{9CFA9FDF-E2FC-965F-A890-8A59550CCB47}"/>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1D293B"/>
                </a:solidFill>
                <a:prstDash val="solid"/>
                <a:miter/>
              </a:ln>
            </p:spPr>
          </p:sp>
          <p:sp>
            <p:nvSpPr>
              <p:cNvPr id="46" name="TextBox 20">
                <a:extLst>
                  <a:ext uri="{FF2B5EF4-FFF2-40B4-BE49-F238E27FC236}">
                    <a16:creationId xmlns:a16="http://schemas.microsoft.com/office/drawing/2014/main" id="{779A1E41-EBEB-0343-0F9C-294D93EB941D}"/>
                  </a:ext>
                </a:extLst>
              </p:cNvPr>
              <p:cNvSpPr txBox="1"/>
              <p:nvPr/>
            </p:nvSpPr>
            <p:spPr>
              <a:xfrm>
                <a:off x="114300" y="-19050"/>
                <a:ext cx="584200" cy="7175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sp>
          <p:nvSpPr>
            <p:cNvPr id="43" name="TextBox 21">
              <a:extLst>
                <a:ext uri="{FF2B5EF4-FFF2-40B4-BE49-F238E27FC236}">
                  <a16:creationId xmlns:a16="http://schemas.microsoft.com/office/drawing/2014/main" id="{33E41DD5-3E7D-92BC-D235-E350ED975E73}"/>
                </a:ext>
              </a:extLst>
            </p:cNvPr>
            <p:cNvSpPr txBox="1"/>
            <p:nvPr/>
          </p:nvSpPr>
          <p:spPr>
            <a:xfrm>
              <a:off x="6857296" y="4811252"/>
              <a:ext cx="3960666" cy="307777"/>
            </a:xfrm>
            <a:prstGeom prst="rect">
              <a:avLst/>
            </a:prstGeom>
          </p:spPr>
          <p:txBody>
            <a:bodyPr lIns="0" tIns="0" rIns="0" bIns="0" rtlCol="0" anchor="t">
              <a:spAutoFit/>
            </a:bodyPr>
            <a:lstStyle/>
            <a:p>
              <a:pPr algn="l"/>
              <a:r>
                <a:rPr lang="en-US" sz="2000" b="1" i="0" dirty="0">
                  <a:solidFill>
                    <a:schemeClr val="bg1"/>
                  </a:solidFill>
                  <a:effectLst/>
                  <a:latin typeface="Arial" panose="020B0604020202020204" pitchFamily="34" charset="0"/>
                  <a:cs typeface="Arial" panose="020B0604020202020204" pitchFamily="34" charset="0"/>
                </a:rPr>
                <a:t> Libraries &amp; Frameworks</a:t>
              </a:r>
            </a:p>
          </p:txBody>
        </p:sp>
      </p:grpSp>
      <p:pic>
        <p:nvPicPr>
          <p:cNvPr id="50" name="Picture 49">
            <a:extLst>
              <a:ext uri="{FF2B5EF4-FFF2-40B4-BE49-F238E27FC236}">
                <a16:creationId xmlns:a16="http://schemas.microsoft.com/office/drawing/2014/main" id="{8ECDB474-C3FB-3849-906B-26A1D21B7416}"/>
              </a:ext>
            </a:extLst>
          </p:cNvPr>
          <p:cNvPicPr>
            <a:picLocks noChangeAspect="1"/>
          </p:cNvPicPr>
          <p:nvPr/>
        </p:nvPicPr>
        <p:blipFill>
          <a:blip r:embed="rId8"/>
          <a:stretch>
            <a:fillRect/>
          </a:stretch>
        </p:blipFill>
        <p:spPr>
          <a:xfrm>
            <a:off x="4965586" y="5206255"/>
            <a:ext cx="1159086" cy="1159086"/>
          </a:xfrm>
          <a:prstGeom prst="rect">
            <a:avLst/>
          </a:prstGeom>
        </p:spPr>
      </p:pic>
      <p:pic>
        <p:nvPicPr>
          <p:cNvPr id="52" name="Picture 51">
            <a:extLst>
              <a:ext uri="{FF2B5EF4-FFF2-40B4-BE49-F238E27FC236}">
                <a16:creationId xmlns:a16="http://schemas.microsoft.com/office/drawing/2014/main" id="{93686923-7492-BD06-FF32-25BF372B91C5}"/>
              </a:ext>
            </a:extLst>
          </p:cNvPr>
          <p:cNvPicPr>
            <a:picLocks noChangeAspect="1"/>
          </p:cNvPicPr>
          <p:nvPr/>
        </p:nvPicPr>
        <p:blipFill>
          <a:blip r:embed="rId9"/>
          <a:stretch>
            <a:fillRect/>
          </a:stretch>
        </p:blipFill>
        <p:spPr>
          <a:xfrm>
            <a:off x="6775745" y="6619400"/>
            <a:ext cx="1024261" cy="1024261"/>
          </a:xfrm>
          <a:prstGeom prst="rect">
            <a:avLst/>
          </a:prstGeom>
        </p:spPr>
      </p:pic>
      <p:sp>
        <p:nvSpPr>
          <p:cNvPr id="29" name="TextBox 16">
            <a:extLst>
              <a:ext uri="{FF2B5EF4-FFF2-40B4-BE49-F238E27FC236}">
                <a16:creationId xmlns:a16="http://schemas.microsoft.com/office/drawing/2014/main" id="{D7920FC4-632E-3749-720E-1959FEEA5645}"/>
              </a:ext>
            </a:extLst>
          </p:cNvPr>
          <p:cNvSpPr txBox="1"/>
          <p:nvPr/>
        </p:nvSpPr>
        <p:spPr>
          <a:xfrm rot="-5400000">
            <a:off x="103445" y="7110037"/>
            <a:ext cx="862774" cy="179536"/>
          </a:xfrm>
          <a:prstGeom prst="rect">
            <a:avLst/>
          </a:prstGeom>
        </p:spPr>
        <p:txBody>
          <a:bodyPr lIns="0" tIns="0" rIns="0" bIns="0" rtlCol="0" anchor="t">
            <a:spAutoFit/>
          </a:bodyPr>
          <a:lstStyle/>
          <a:p>
            <a:pPr algn="ctr">
              <a:lnSpc>
                <a:spcPts val="1380"/>
              </a:lnSpc>
              <a:spcBef>
                <a:spcPct val="0"/>
              </a:spcBef>
            </a:pPr>
            <a:r>
              <a:rPr lang="en-US" sz="1326" dirty="0">
                <a:solidFill>
                  <a:srgbClr val="FFFFFF"/>
                </a:solidFill>
                <a:latin typeface="Raleway"/>
                <a:ea typeface="Raleway"/>
                <a:cs typeface="Raleway"/>
                <a:sym typeface="Raleway"/>
              </a:rPr>
              <a:t>Page 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2">
            <a:extLst>
              <a:ext uri="{FF2B5EF4-FFF2-40B4-BE49-F238E27FC236}">
                <a16:creationId xmlns:a16="http://schemas.microsoft.com/office/drawing/2014/main" id="{7FE879F0-D4AF-CD61-55B0-E69E20C8362D}"/>
              </a:ext>
            </a:extLst>
          </p:cNvPr>
          <p:cNvSpPr/>
          <p:nvPr/>
        </p:nvSpPr>
        <p:spPr>
          <a:xfrm flipH="1" flipV="1">
            <a:off x="3528" y="-4915"/>
            <a:ext cx="14630400" cy="82296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475569"/>
          </a:solidFill>
        </p:spPr>
        <p:txBody>
          <a:bodyPr/>
          <a:lstStyle/>
          <a:p>
            <a:endParaRPr lang="en-LB" dirty="0">
              <a:latin typeface="Arial" panose="020B0604020202020204" pitchFamily="34" charset="0"/>
              <a:cs typeface="Arial" panose="020B0604020202020204" pitchFamily="34" charset="0"/>
            </a:endParaRPr>
          </a:p>
        </p:txBody>
      </p:sp>
      <p:sp>
        <p:nvSpPr>
          <p:cNvPr id="14" name="TextBox 14"/>
          <p:cNvSpPr txBox="1"/>
          <p:nvPr/>
        </p:nvSpPr>
        <p:spPr>
          <a:xfrm>
            <a:off x="1934508" y="2745563"/>
            <a:ext cx="4614058" cy="742254"/>
          </a:xfrm>
          <a:prstGeom prst="rect">
            <a:avLst/>
          </a:prstGeom>
        </p:spPr>
        <p:txBody>
          <a:bodyPr wrap="square" lIns="0" tIns="0" rIns="0" bIns="0" rtlCol="0" anchor="t">
            <a:spAutoFit/>
          </a:bodyPr>
          <a:lstStyle/>
          <a:p>
            <a:pPr>
              <a:lnSpc>
                <a:spcPts val="6219"/>
              </a:lnSpc>
              <a:spcBef>
                <a:spcPct val="0"/>
              </a:spcBef>
            </a:pPr>
            <a:r>
              <a:rPr lang="en-US" sz="5000" b="1" dirty="0">
                <a:solidFill>
                  <a:srgbClr val="FFFFFF"/>
                </a:solidFill>
                <a:latin typeface="Arial" panose="020B0604020202020204" pitchFamily="34" charset="0"/>
                <a:ea typeface="Raleway Heavy"/>
                <a:cs typeface="Arial" panose="020B0604020202020204" pitchFamily="34" charset="0"/>
                <a:sym typeface="Raleway Heavy"/>
              </a:rPr>
              <a:t>CHALLENGES </a:t>
            </a:r>
          </a:p>
        </p:txBody>
      </p:sp>
      <p:sp>
        <p:nvSpPr>
          <p:cNvPr id="15" name="TextBox 15"/>
          <p:cNvSpPr txBox="1"/>
          <p:nvPr/>
        </p:nvSpPr>
        <p:spPr>
          <a:xfrm>
            <a:off x="1766110" y="4450337"/>
            <a:ext cx="4300524" cy="742254"/>
          </a:xfrm>
          <a:prstGeom prst="rect">
            <a:avLst/>
          </a:prstGeom>
        </p:spPr>
        <p:txBody>
          <a:bodyPr lIns="0" tIns="0" rIns="0" bIns="0" rtlCol="0" anchor="t">
            <a:spAutoFit/>
          </a:bodyPr>
          <a:lstStyle/>
          <a:p>
            <a:pPr algn="ctr">
              <a:lnSpc>
                <a:spcPts val="6219"/>
              </a:lnSpc>
              <a:spcBef>
                <a:spcPct val="0"/>
              </a:spcBef>
            </a:pPr>
            <a:r>
              <a:rPr lang="en-US" sz="5000" b="1" dirty="0">
                <a:solidFill>
                  <a:srgbClr val="A172EF"/>
                </a:solidFill>
                <a:latin typeface="Arial" panose="020B0604020202020204" pitchFamily="34" charset="0"/>
                <a:ea typeface="Raleway Bold"/>
                <a:cs typeface="Arial" panose="020B0604020202020204" pitchFamily="34" charset="0"/>
                <a:sym typeface="Raleway Bold"/>
              </a:rPr>
              <a:t>Solutions</a:t>
            </a:r>
          </a:p>
        </p:txBody>
      </p:sp>
      <p:sp>
        <p:nvSpPr>
          <p:cNvPr id="19" name="TextBox 19"/>
          <p:cNvSpPr txBox="1"/>
          <p:nvPr/>
        </p:nvSpPr>
        <p:spPr>
          <a:xfrm>
            <a:off x="7086931" y="3043400"/>
            <a:ext cx="2350953" cy="748282"/>
          </a:xfrm>
          <a:prstGeom prst="rect">
            <a:avLst/>
          </a:prstGeom>
        </p:spPr>
        <p:txBody>
          <a:bodyPr lIns="0" tIns="0" rIns="0" bIns="0" rtlCol="0" anchor="t">
            <a:spAutoFit/>
          </a:bodyPr>
          <a:lstStyle/>
          <a:p>
            <a:pPr>
              <a:lnSpc>
                <a:spcPts val="3142"/>
              </a:lnSpc>
            </a:pPr>
            <a:r>
              <a:rPr lang="en-US" sz="1800" b="1" dirty="0">
                <a:solidFill>
                  <a:srgbClr val="FFFFFA"/>
                </a:solidFill>
                <a:latin typeface="Arial" panose="020B0604020202020204" pitchFamily="34" charset="0"/>
                <a:ea typeface="Raleway Bold"/>
                <a:cs typeface="Arial" panose="020B0604020202020204" pitchFamily="34" charset="0"/>
                <a:sym typeface="Raleway Bold"/>
              </a:rPr>
              <a:t>consistent UI/UX across platforms</a:t>
            </a:r>
          </a:p>
        </p:txBody>
      </p:sp>
      <p:sp>
        <p:nvSpPr>
          <p:cNvPr id="22" name="TextBox 22"/>
          <p:cNvSpPr txBox="1"/>
          <p:nvPr/>
        </p:nvSpPr>
        <p:spPr>
          <a:xfrm>
            <a:off x="10328086" y="2101192"/>
            <a:ext cx="364883" cy="278086"/>
          </a:xfrm>
          <a:prstGeom prst="rect">
            <a:avLst/>
          </a:prstGeom>
        </p:spPr>
        <p:txBody>
          <a:bodyPr lIns="40640" tIns="40640" rIns="40640" bIns="40640" rtlCol="0" anchor="ctr"/>
          <a:lstStyle/>
          <a:p>
            <a:pPr algn="ctr">
              <a:lnSpc>
                <a:spcPts val="2129"/>
              </a:lnSpc>
            </a:pPr>
            <a:endParaRPr sz="1120">
              <a:latin typeface="Arial" panose="020B0604020202020204" pitchFamily="34" charset="0"/>
              <a:cs typeface="Arial" panose="020B0604020202020204" pitchFamily="34" charset="0"/>
            </a:endParaRPr>
          </a:p>
        </p:txBody>
      </p:sp>
      <p:sp>
        <p:nvSpPr>
          <p:cNvPr id="26" name="TextBox 26"/>
          <p:cNvSpPr txBox="1"/>
          <p:nvPr/>
        </p:nvSpPr>
        <p:spPr>
          <a:xfrm>
            <a:off x="6548566" y="4655603"/>
            <a:ext cx="364883" cy="278086"/>
          </a:xfrm>
          <a:prstGeom prst="rect">
            <a:avLst/>
          </a:prstGeom>
        </p:spPr>
        <p:txBody>
          <a:bodyPr lIns="40640" tIns="40640" rIns="40640" bIns="40640" rtlCol="0" anchor="ctr"/>
          <a:lstStyle/>
          <a:p>
            <a:pPr algn="ctr">
              <a:lnSpc>
                <a:spcPts val="2129"/>
              </a:lnSpc>
            </a:pPr>
            <a:endParaRPr sz="1120">
              <a:latin typeface="Arial" panose="020B0604020202020204" pitchFamily="34" charset="0"/>
              <a:cs typeface="Arial" panose="020B0604020202020204" pitchFamily="34" charset="0"/>
            </a:endParaRPr>
          </a:p>
        </p:txBody>
      </p:sp>
      <p:sp>
        <p:nvSpPr>
          <p:cNvPr id="27" name="TextBox 27"/>
          <p:cNvSpPr txBox="1"/>
          <p:nvPr/>
        </p:nvSpPr>
        <p:spPr>
          <a:xfrm>
            <a:off x="7144878" y="5328205"/>
            <a:ext cx="2350953" cy="748282"/>
          </a:xfrm>
          <a:prstGeom prst="rect">
            <a:avLst/>
          </a:prstGeom>
        </p:spPr>
        <p:txBody>
          <a:bodyPr lIns="0" tIns="0" rIns="0" bIns="0" rtlCol="0" anchor="t">
            <a:spAutoFit/>
          </a:bodyPr>
          <a:lstStyle/>
          <a:p>
            <a:pPr>
              <a:lnSpc>
                <a:spcPts val="3142"/>
              </a:lnSpc>
            </a:pPr>
            <a:r>
              <a:rPr lang="en-US" sz="1800" b="1" dirty="0">
                <a:solidFill>
                  <a:srgbClr val="FFFFFA"/>
                </a:solidFill>
                <a:latin typeface="Arial" panose="020B0604020202020204" pitchFamily="34" charset="0"/>
                <a:ea typeface="Raleway Bold"/>
                <a:cs typeface="Arial" panose="020B0604020202020204" pitchFamily="34" charset="0"/>
                <a:sym typeface="Raleway Bold"/>
              </a:rPr>
              <a:t>Navigation &amp; Deep Linking Issues</a:t>
            </a:r>
          </a:p>
        </p:txBody>
      </p:sp>
      <p:sp>
        <p:nvSpPr>
          <p:cNvPr id="31" name="TextBox 31"/>
          <p:cNvSpPr txBox="1"/>
          <p:nvPr/>
        </p:nvSpPr>
        <p:spPr>
          <a:xfrm>
            <a:off x="10968166" y="4515466"/>
            <a:ext cx="2350953" cy="748282"/>
          </a:xfrm>
          <a:prstGeom prst="rect">
            <a:avLst/>
          </a:prstGeom>
        </p:spPr>
        <p:txBody>
          <a:bodyPr lIns="0" tIns="0" rIns="0" bIns="0" rtlCol="0" anchor="t">
            <a:spAutoFit/>
          </a:bodyPr>
          <a:lstStyle/>
          <a:p>
            <a:pPr>
              <a:lnSpc>
                <a:spcPts val="3142"/>
              </a:lnSpc>
            </a:pPr>
            <a:r>
              <a:rPr lang="en-US" sz="1800" b="1" i="0" dirty="0">
                <a:solidFill>
                  <a:srgbClr val="FFFFFF"/>
                </a:solidFill>
                <a:effectLst/>
                <a:latin typeface="Arial" panose="020B0604020202020204" pitchFamily="34" charset="0"/>
                <a:cs typeface="Arial" panose="020B0604020202020204" pitchFamily="34" charset="0"/>
              </a:rPr>
              <a:t>Offline Data Synchronization</a:t>
            </a:r>
            <a:endParaRPr lang="en-US" sz="1800" b="1" dirty="0">
              <a:solidFill>
                <a:srgbClr val="FFFFFA"/>
              </a:solidFill>
              <a:latin typeface="Arial" panose="020B0604020202020204" pitchFamily="34" charset="0"/>
              <a:ea typeface="Raleway Bold"/>
              <a:cs typeface="Arial" panose="020B0604020202020204" pitchFamily="34" charset="0"/>
              <a:sym typeface="Raleway Bold"/>
            </a:endParaRPr>
          </a:p>
        </p:txBody>
      </p:sp>
      <p:sp>
        <p:nvSpPr>
          <p:cNvPr id="32" name="TextBox 32"/>
          <p:cNvSpPr txBox="1"/>
          <p:nvPr/>
        </p:nvSpPr>
        <p:spPr>
          <a:xfrm>
            <a:off x="7084698" y="3947214"/>
            <a:ext cx="2796906" cy="896015"/>
          </a:xfrm>
          <a:prstGeom prst="rect">
            <a:avLst/>
          </a:prstGeom>
        </p:spPr>
        <p:txBody>
          <a:bodyPr lIns="0" tIns="0" rIns="0" bIns="0" rtlCol="0" anchor="t">
            <a:spAutoFit/>
          </a:bodyPr>
          <a:lstStyle/>
          <a:p>
            <a:pPr>
              <a:lnSpc>
                <a:spcPts val="2372"/>
              </a:lnSpc>
            </a:pPr>
            <a:r>
              <a:rPr lang="en-US" sz="1700" b="0" i="0" dirty="0">
                <a:solidFill>
                  <a:schemeClr val="bg1"/>
                </a:solidFill>
                <a:effectLst/>
                <a:latin typeface="Arial" panose="020B0604020202020204" pitchFamily="34" charset="0"/>
                <a:cs typeface="Arial" panose="020B0604020202020204" pitchFamily="34" charset="0"/>
              </a:rPr>
              <a:t>Material Design 3 principles</a:t>
            </a:r>
          </a:p>
          <a:p>
            <a:pPr>
              <a:lnSpc>
                <a:spcPts val="2372"/>
              </a:lnSpc>
            </a:pPr>
            <a:r>
              <a:rPr lang="en-US" sz="1700" dirty="0">
                <a:solidFill>
                  <a:schemeClr val="bg1"/>
                </a:solidFill>
                <a:latin typeface="Arial" panose="020B0604020202020204" pitchFamily="34" charset="0"/>
                <a:ea typeface="Raleway"/>
                <a:cs typeface="Arial" panose="020B0604020202020204" pitchFamily="34" charset="0"/>
                <a:sym typeface="Raleway"/>
              </a:rPr>
              <a:t>and ensured UI consistency across multiple devices</a:t>
            </a:r>
          </a:p>
        </p:txBody>
      </p:sp>
      <p:sp>
        <p:nvSpPr>
          <p:cNvPr id="34" name="TextBox 34"/>
          <p:cNvSpPr txBox="1"/>
          <p:nvPr/>
        </p:nvSpPr>
        <p:spPr>
          <a:xfrm>
            <a:off x="7144877" y="6329368"/>
            <a:ext cx="2796906" cy="898900"/>
          </a:xfrm>
          <a:prstGeom prst="rect">
            <a:avLst/>
          </a:prstGeom>
        </p:spPr>
        <p:txBody>
          <a:bodyPr lIns="0" tIns="0" rIns="0" bIns="0" rtlCol="0" anchor="t">
            <a:spAutoFit/>
          </a:bodyPr>
          <a:lstStyle/>
          <a:p>
            <a:pPr>
              <a:lnSpc>
                <a:spcPts val="2372"/>
              </a:lnSpc>
            </a:pPr>
            <a:r>
              <a:rPr lang="en-US" sz="1700" b="0" i="0" dirty="0">
                <a:solidFill>
                  <a:srgbClr val="FFFFFF"/>
                </a:solidFill>
                <a:effectLst/>
                <a:latin typeface="Arial" panose="020B0604020202020204" pitchFamily="34" charset="0"/>
                <a:cs typeface="Arial" panose="020B0604020202020204" pitchFamily="34" charset="0"/>
              </a:rPr>
              <a:t>Voyager Navigation for structured navigation and deep linking support</a:t>
            </a:r>
            <a:endParaRPr lang="en-US" sz="1700" dirty="0">
              <a:solidFill>
                <a:srgbClr val="FFFFFA"/>
              </a:solidFill>
              <a:latin typeface="Arial" panose="020B0604020202020204" pitchFamily="34" charset="0"/>
              <a:ea typeface="Raleway"/>
              <a:cs typeface="Arial" panose="020B0604020202020204" pitchFamily="34" charset="0"/>
              <a:sym typeface="Raleway"/>
            </a:endParaRPr>
          </a:p>
        </p:txBody>
      </p:sp>
      <p:sp>
        <p:nvSpPr>
          <p:cNvPr id="35" name="TextBox 35"/>
          <p:cNvSpPr txBox="1"/>
          <p:nvPr/>
        </p:nvSpPr>
        <p:spPr>
          <a:xfrm>
            <a:off x="10968565" y="5500222"/>
            <a:ext cx="2796906" cy="1203535"/>
          </a:xfrm>
          <a:prstGeom prst="rect">
            <a:avLst/>
          </a:prstGeom>
        </p:spPr>
        <p:txBody>
          <a:bodyPr lIns="0" tIns="0" rIns="0" bIns="0" rtlCol="0" anchor="t">
            <a:spAutoFit/>
          </a:bodyPr>
          <a:lstStyle/>
          <a:p>
            <a:pPr>
              <a:lnSpc>
                <a:spcPts val="2372"/>
              </a:lnSpc>
            </a:pPr>
            <a:r>
              <a:rPr lang="en-US" sz="1700" dirty="0">
                <a:solidFill>
                  <a:srgbClr val="FFFFFA"/>
                </a:solidFill>
                <a:latin typeface="Arial" panose="020B0604020202020204" pitchFamily="34" charset="0"/>
                <a:ea typeface="Raleway"/>
                <a:cs typeface="Arial" panose="020B0604020202020204" pitchFamily="34" charset="0"/>
                <a:sym typeface="Raleway"/>
              </a:rPr>
              <a:t>DataStore</a:t>
            </a:r>
            <a:r>
              <a:rPr lang="en-US" sz="1694" dirty="0">
                <a:solidFill>
                  <a:srgbClr val="FFFFFA"/>
                </a:solidFill>
                <a:latin typeface="Arial" panose="020B0604020202020204" pitchFamily="34" charset="0"/>
                <a:ea typeface="Raleway"/>
                <a:cs typeface="Arial" panose="020B0604020202020204" pitchFamily="34" charset="0"/>
                <a:sym typeface="Raleway"/>
              </a:rPr>
              <a:t> for local caching</a:t>
            </a:r>
          </a:p>
          <a:p>
            <a:pPr>
              <a:lnSpc>
                <a:spcPts val="2372"/>
              </a:lnSpc>
            </a:pPr>
            <a:r>
              <a:rPr lang="en-US" sz="1694" dirty="0">
                <a:solidFill>
                  <a:srgbClr val="FFFFFA"/>
                </a:solidFill>
                <a:latin typeface="Arial" panose="020B0604020202020204" pitchFamily="34" charset="0"/>
                <a:ea typeface="Raleway"/>
                <a:cs typeface="Arial" panose="020B0604020202020204" pitchFamily="34" charset="0"/>
                <a:sym typeface="Raleway"/>
              </a:rPr>
              <a:t>&amp; realtime databse to sync data after connecting to internet</a:t>
            </a:r>
          </a:p>
        </p:txBody>
      </p:sp>
      <p:grpSp>
        <p:nvGrpSpPr>
          <p:cNvPr id="36" name="Group 36"/>
          <p:cNvGrpSpPr/>
          <p:nvPr/>
        </p:nvGrpSpPr>
        <p:grpSpPr>
          <a:xfrm rot="2087854">
            <a:off x="-1923256" y="2142478"/>
            <a:ext cx="3349313" cy="334931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90575" cap="sq">
              <a:gradFill>
                <a:gsLst>
                  <a:gs pos="0">
                    <a:srgbClr val="F5DFF0">
                      <a:alpha val="29500"/>
                    </a:srgbClr>
                  </a:gs>
                  <a:gs pos="100000">
                    <a:srgbClr val="A172EF"/>
                  </a:gs>
                </a:gsLst>
                <a:lin ang="0"/>
              </a:gradFill>
              <a:prstDash val="solid"/>
              <a:miter/>
            </a:ln>
          </p:spPr>
        </p:sp>
        <p:sp>
          <p:nvSpPr>
            <p:cNvPr id="38" name="TextBox 38"/>
            <p:cNvSpPr txBox="1"/>
            <p:nvPr/>
          </p:nvSpPr>
          <p:spPr>
            <a:xfrm>
              <a:off x="76200" y="104775"/>
              <a:ext cx="660400" cy="631825"/>
            </a:xfrm>
            <a:prstGeom prst="rect">
              <a:avLst/>
            </a:prstGeom>
          </p:spPr>
          <p:txBody>
            <a:bodyPr lIns="40640" tIns="40640" rIns="40640" bIns="40640" rtlCol="0" anchor="ctr"/>
            <a:lstStyle/>
            <a:p>
              <a:pPr algn="ctr">
                <a:lnSpc>
                  <a:spcPts val="2046"/>
                </a:lnSpc>
              </a:pPr>
              <a:endParaRPr sz="1120">
                <a:latin typeface="Arial" panose="020B0604020202020204" pitchFamily="34" charset="0"/>
                <a:cs typeface="Arial" panose="020B0604020202020204" pitchFamily="34" charset="0"/>
              </a:endParaRPr>
            </a:p>
          </p:txBody>
        </p:sp>
      </p:grpSp>
      <p:grpSp>
        <p:nvGrpSpPr>
          <p:cNvPr id="53" name="Group 15">
            <a:extLst>
              <a:ext uri="{FF2B5EF4-FFF2-40B4-BE49-F238E27FC236}">
                <a16:creationId xmlns:a16="http://schemas.microsoft.com/office/drawing/2014/main" id="{D3930083-6785-EDF9-F63F-4022138E0A4F}"/>
              </a:ext>
            </a:extLst>
          </p:cNvPr>
          <p:cNvGrpSpPr/>
          <p:nvPr/>
        </p:nvGrpSpPr>
        <p:grpSpPr>
          <a:xfrm rot="5620056">
            <a:off x="9849312" y="-6203478"/>
            <a:ext cx="10003650" cy="10003650"/>
            <a:chOff x="0" y="0"/>
            <a:chExt cx="812800" cy="812800"/>
          </a:xfrm>
        </p:grpSpPr>
        <p:sp>
          <p:nvSpPr>
            <p:cNvPr id="54" name="Freeform 16">
              <a:extLst>
                <a:ext uri="{FF2B5EF4-FFF2-40B4-BE49-F238E27FC236}">
                  <a16:creationId xmlns:a16="http://schemas.microsoft.com/office/drawing/2014/main" id="{A0FC3851-5196-5817-90E8-EDF1A75DA3F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172EF"/>
                </a:gs>
                <a:gs pos="99000">
                  <a:srgbClr val="1D293B"/>
                </a:gs>
              </a:gsLst>
              <a:lin ang="2700000"/>
            </a:gradFill>
          </p:spPr>
          <p:txBody>
            <a:bodyPr/>
            <a:lstStyle/>
            <a:p>
              <a:endParaRPr lang="en-LB" dirty="0">
                <a:latin typeface="Arial" panose="020B0604020202020204" pitchFamily="34" charset="0"/>
                <a:cs typeface="Arial" panose="020B0604020202020204" pitchFamily="34" charset="0"/>
              </a:endParaRPr>
            </a:p>
          </p:txBody>
        </p:sp>
        <p:sp>
          <p:nvSpPr>
            <p:cNvPr id="55" name="TextBox 17">
              <a:extLst>
                <a:ext uri="{FF2B5EF4-FFF2-40B4-BE49-F238E27FC236}">
                  <a16:creationId xmlns:a16="http://schemas.microsoft.com/office/drawing/2014/main" id="{73F5EDDC-0C3C-B62A-F475-68E1D9C4B0FA}"/>
                </a:ext>
              </a:extLst>
            </p:cNvPr>
            <p:cNvSpPr txBox="1"/>
            <p:nvPr/>
          </p:nvSpPr>
          <p:spPr>
            <a:xfrm>
              <a:off x="76200" y="95250"/>
              <a:ext cx="660400" cy="6413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sp>
        <p:nvSpPr>
          <p:cNvPr id="49" name="TextBox 15">
            <a:extLst>
              <a:ext uri="{FF2B5EF4-FFF2-40B4-BE49-F238E27FC236}">
                <a16:creationId xmlns:a16="http://schemas.microsoft.com/office/drawing/2014/main" id="{F763B092-7771-6186-5874-45BDCF2513AF}"/>
              </a:ext>
            </a:extLst>
          </p:cNvPr>
          <p:cNvSpPr txBox="1"/>
          <p:nvPr/>
        </p:nvSpPr>
        <p:spPr>
          <a:xfrm>
            <a:off x="2520469" y="3632516"/>
            <a:ext cx="2904586" cy="795089"/>
          </a:xfrm>
          <a:prstGeom prst="rect">
            <a:avLst/>
          </a:prstGeom>
        </p:spPr>
        <p:txBody>
          <a:bodyPr wrap="square" lIns="0" tIns="0" rIns="0" bIns="0" rtlCol="0" anchor="t">
            <a:spAutoFit/>
          </a:bodyPr>
          <a:lstStyle/>
          <a:p>
            <a:pPr algn="ctr">
              <a:lnSpc>
                <a:spcPts val="6219"/>
              </a:lnSpc>
              <a:spcBef>
                <a:spcPct val="0"/>
              </a:spcBef>
            </a:pPr>
            <a:r>
              <a:rPr lang="en-US" sz="6000" b="1" dirty="0">
                <a:solidFill>
                  <a:srgbClr val="A172EF"/>
                </a:solidFill>
                <a:latin typeface="Arial" panose="020B0604020202020204" pitchFamily="34" charset="0"/>
                <a:ea typeface="Raleway Bold"/>
                <a:cs typeface="Arial" panose="020B0604020202020204" pitchFamily="34" charset="0"/>
                <a:sym typeface="Raleway Bold"/>
              </a:rPr>
              <a:t>&amp;</a:t>
            </a:r>
          </a:p>
        </p:txBody>
      </p:sp>
      <p:grpSp>
        <p:nvGrpSpPr>
          <p:cNvPr id="50" name="Group 18">
            <a:extLst>
              <a:ext uri="{FF2B5EF4-FFF2-40B4-BE49-F238E27FC236}">
                <a16:creationId xmlns:a16="http://schemas.microsoft.com/office/drawing/2014/main" id="{241D2D21-831F-E502-0F7F-C662F58BD381}"/>
              </a:ext>
            </a:extLst>
          </p:cNvPr>
          <p:cNvGrpSpPr/>
          <p:nvPr/>
        </p:nvGrpSpPr>
        <p:grpSpPr>
          <a:xfrm rot="5620056">
            <a:off x="-533892" y="7077585"/>
            <a:ext cx="2048510" cy="2048510"/>
            <a:chOff x="0" y="0"/>
            <a:chExt cx="812800" cy="812800"/>
          </a:xfrm>
        </p:grpSpPr>
        <p:sp>
          <p:nvSpPr>
            <p:cNvPr id="51" name="Freeform 19">
              <a:extLst>
                <a:ext uri="{FF2B5EF4-FFF2-40B4-BE49-F238E27FC236}">
                  <a16:creationId xmlns:a16="http://schemas.microsoft.com/office/drawing/2014/main" id="{C63F607A-4B53-3A50-9AF8-148222925C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172EF"/>
                </a:gs>
                <a:gs pos="100000">
                  <a:srgbClr val="1D293B"/>
                </a:gs>
              </a:gsLst>
              <a:lin ang="2700000"/>
            </a:gradFill>
          </p:spPr>
          <p:txBody>
            <a:bodyPr/>
            <a:lstStyle/>
            <a:p>
              <a:endParaRPr lang="en-LB" dirty="0">
                <a:latin typeface="Arial" panose="020B0604020202020204" pitchFamily="34" charset="0"/>
                <a:cs typeface="Arial" panose="020B0604020202020204" pitchFamily="34" charset="0"/>
              </a:endParaRPr>
            </a:p>
          </p:txBody>
        </p:sp>
        <p:sp>
          <p:nvSpPr>
            <p:cNvPr id="52" name="TextBox 20">
              <a:extLst>
                <a:ext uri="{FF2B5EF4-FFF2-40B4-BE49-F238E27FC236}">
                  <a16:creationId xmlns:a16="http://schemas.microsoft.com/office/drawing/2014/main" id="{BE36B69F-9E99-9682-916E-9EBFBC470ED2}"/>
                </a:ext>
              </a:extLst>
            </p:cNvPr>
            <p:cNvSpPr txBox="1"/>
            <p:nvPr/>
          </p:nvSpPr>
          <p:spPr>
            <a:xfrm>
              <a:off x="76200" y="95250"/>
              <a:ext cx="660400" cy="6413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sp>
        <p:nvSpPr>
          <p:cNvPr id="33" name="TextBox 33"/>
          <p:cNvSpPr txBox="1"/>
          <p:nvPr/>
        </p:nvSpPr>
        <p:spPr>
          <a:xfrm>
            <a:off x="10968165" y="2877691"/>
            <a:ext cx="2796906" cy="898900"/>
          </a:xfrm>
          <a:prstGeom prst="rect">
            <a:avLst/>
          </a:prstGeom>
        </p:spPr>
        <p:txBody>
          <a:bodyPr lIns="0" tIns="0" rIns="0" bIns="0" rtlCol="0" anchor="t">
            <a:spAutoFit/>
          </a:bodyPr>
          <a:lstStyle/>
          <a:p>
            <a:pPr>
              <a:lnSpc>
                <a:spcPts val="2372"/>
              </a:lnSpc>
            </a:pPr>
            <a:r>
              <a:rPr lang="en-US" sz="1700" b="0" i="0" dirty="0">
                <a:solidFill>
                  <a:srgbClr val="FFFFFF"/>
                </a:solidFill>
                <a:effectLst/>
                <a:latin typeface="Arial" panose="020B0604020202020204" pitchFamily="34" charset="0"/>
                <a:cs typeface="Arial" panose="020B0604020202020204" pitchFamily="34" charset="0"/>
              </a:rPr>
              <a:t>Kotlin StateFlow and ViewModel architecture to maintain application stability.</a:t>
            </a:r>
            <a:endParaRPr lang="en-US" sz="1700" dirty="0">
              <a:solidFill>
                <a:srgbClr val="FFFFFA"/>
              </a:solidFill>
              <a:latin typeface="Arial" panose="020B0604020202020204" pitchFamily="34" charset="0"/>
              <a:ea typeface="Raleway"/>
              <a:cs typeface="Arial" panose="020B0604020202020204" pitchFamily="34" charset="0"/>
              <a:sym typeface="Raleway"/>
            </a:endParaRPr>
          </a:p>
        </p:txBody>
      </p:sp>
      <p:sp>
        <p:nvSpPr>
          <p:cNvPr id="23" name="TextBox 23"/>
          <p:cNvSpPr txBox="1"/>
          <p:nvPr/>
        </p:nvSpPr>
        <p:spPr>
          <a:xfrm>
            <a:off x="10968166" y="1973877"/>
            <a:ext cx="2535947" cy="765722"/>
          </a:xfrm>
          <a:prstGeom prst="rect">
            <a:avLst/>
          </a:prstGeom>
        </p:spPr>
        <p:txBody>
          <a:bodyPr wrap="square" lIns="0" tIns="0" rIns="0" bIns="0" rtlCol="0" anchor="t">
            <a:spAutoFit/>
          </a:bodyPr>
          <a:lstStyle/>
          <a:p>
            <a:pPr>
              <a:lnSpc>
                <a:spcPts val="3142"/>
              </a:lnSpc>
            </a:pPr>
            <a:r>
              <a:rPr lang="en-US" sz="2400" b="1" i="0" dirty="0">
                <a:solidFill>
                  <a:srgbClr val="FFFFFF"/>
                </a:solidFill>
                <a:effectLst/>
                <a:latin typeface="Arial" panose="020B0604020202020204" pitchFamily="34" charset="0"/>
                <a:cs typeface="Arial" panose="020B0604020202020204" pitchFamily="34" charset="0"/>
              </a:rPr>
              <a:t>State Management</a:t>
            </a:r>
            <a:endParaRPr lang="en-US" sz="1800" b="1" dirty="0">
              <a:solidFill>
                <a:srgbClr val="FFFFFA"/>
              </a:solidFill>
              <a:latin typeface="Arial" panose="020B0604020202020204" pitchFamily="34" charset="0"/>
              <a:ea typeface="Raleway Bold"/>
              <a:cs typeface="Arial" panose="020B0604020202020204" pitchFamily="34" charset="0"/>
              <a:sym typeface="Raleway Bold"/>
            </a:endParaRPr>
          </a:p>
        </p:txBody>
      </p:sp>
      <p:grpSp>
        <p:nvGrpSpPr>
          <p:cNvPr id="56" name="Group 18">
            <a:extLst>
              <a:ext uri="{FF2B5EF4-FFF2-40B4-BE49-F238E27FC236}">
                <a16:creationId xmlns:a16="http://schemas.microsoft.com/office/drawing/2014/main" id="{A75A881A-863A-B368-B643-5BAF17A17EFC}"/>
              </a:ext>
            </a:extLst>
          </p:cNvPr>
          <p:cNvGrpSpPr/>
          <p:nvPr/>
        </p:nvGrpSpPr>
        <p:grpSpPr>
          <a:xfrm rot="5620056">
            <a:off x="2780231" y="-999254"/>
            <a:ext cx="2048510" cy="2048510"/>
            <a:chOff x="0" y="0"/>
            <a:chExt cx="812800" cy="812800"/>
          </a:xfrm>
        </p:grpSpPr>
        <p:sp>
          <p:nvSpPr>
            <p:cNvPr id="57" name="Freeform 19">
              <a:extLst>
                <a:ext uri="{FF2B5EF4-FFF2-40B4-BE49-F238E27FC236}">
                  <a16:creationId xmlns:a16="http://schemas.microsoft.com/office/drawing/2014/main" id="{5BFB47B9-F8DE-E627-561A-8DB562ACF9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172EF"/>
                </a:gs>
                <a:gs pos="100000">
                  <a:srgbClr val="1D293B"/>
                </a:gs>
              </a:gsLst>
              <a:lin ang="2700000"/>
            </a:gradFill>
          </p:spPr>
          <p:txBody>
            <a:bodyPr/>
            <a:lstStyle/>
            <a:p>
              <a:endParaRPr lang="en-LB" dirty="0">
                <a:latin typeface="Arial" panose="020B0604020202020204" pitchFamily="34" charset="0"/>
                <a:cs typeface="Arial" panose="020B0604020202020204" pitchFamily="34" charset="0"/>
              </a:endParaRPr>
            </a:p>
          </p:txBody>
        </p:sp>
        <p:sp>
          <p:nvSpPr>
            <p:cNvPr id="58" name="TextBox 20">
              <a:extLst>
                <a:ext uri="{FF2B5EF4-FFF2-40B4-BE49-F238E27FC236}">
                  <a16:creationId xmlns:a16="http://schemas.microsoft.com/office/drawing/2014/main" id="{C2C0CD68-A77D-B77B-1856-7445DB5599EF}"/>
                </a:ext>
              </a:extLst>
            </p:cNvPr>
            <p:cNvSpPr txBox="1"/>
            <p:nvPr/>
          </p:nvSpPr>
          <p:spPr>
            <a:xfrm>
              <a:off x="76200" y="95250"/>
              <a:ext cx="660400" cy="641350"/>
            </a:xfrm>
            <a:prstGeom prst="rect">
              <a:avLst/>
            </a:prstGeom>
          </p:spPr>
          <p:txBody>
            <a:bodyPr lIns="40640" tIns="40640" rIns="40640" bIns="40640" rtlCol="0" anchor="ctr"/>
            <a:lstStyle/>
            <a:p>
              <a:pPr algn="ctr">
                <a:lnSpc>
                  <a:spcPts val="2287"/>
                </a:lnSpc>
              </a:pPr>
              <a:endParaRPr sz="1120">
                <a:latin typeface="Arial" panose="020B0604020202020204" pitchFamily="34" charset="0"/>
                <a:cs typeface="Arial" panose="020B0604020202020204" pitchFamily="34" charset="0"/>
              </a:endParaRPr>
            </a:p>
          </p:txBody>
        </p:sp>
      </p:grpSp>
      <p:sp>
        <p:nvSpPr>
          <p:cNvPr id="75" name="TextBox 19">
            <a:extLst>
              <a:ext uri="{FF2B5EF4-FFF2-40B4-BE49-F238E27FC236}">
                <a16:creationId xmlns:a16="http://schemas.microsoft.com/office/drawing/2014/main" id="{7305B2A2-D165-A24F-F1DE-3DE643B0AE45}"/>
              </a:ext>
            </a:extLst>
          </p:cNvPr>
          <p:cNvSpPr txBox="1"/>
          <p:nvPr/>
        </p:nvSpPr>
        <p:spPr>
          <a:xfrm>
            <a:off x="7124789" y="663125"/>
            <a:ext cx="2350953" cy="748282"/>
          </a:xfrm>
          <a:prstGeom prst="rect">
            <a:avLst/>
          </a:prstGeom>
        </p:spPr>
        <p:txBody>
          <a:bodyPr lIns="0" tIns="0" rIns="0" bIns="0" rtlCol="0" anchor="t">
            <a:spAutoFit/>
          </a:bodyPr>
          <a:lstStyle/>
          <a:p>
            <a:pPr>
              <a:lnSpc>
                <a:spcPts val="3142"/>
              </a:lnSpc>
            </a:pPr>
            <a:r>
              <a:rPr lang="en-US" sz="1800" b="1" dirty="0">
                <a:solidFill>
                  <a:srgbClr val="FFFFFA"/>
                </a:solidFill>
                <a:latin typeface="Arial" panose="020B0604020202020204" pitchFamily="34" charset="0"/>
                <a:ea typeface="Raleway Bold"/>
                <a:cs typeface="Arial" panose="020B0604020202020204" pitchFamily="34" charset="0"/>
                <a:sym typeface="Raleway Bold"/>
              </a:rPr>
              <a:t>Cross-Platform Compatibility</a:t>
            </a:r>
          </a:p>
        </p:txBody>
      </p:sp>
      <p:sp>
        <p:nvSpPr>
          <p:cNvPr id="76" name="TextBox 32">
            <a:extLst>
              <a:ext uri="{FF2B5EF4-FFF2-40B4-BE49-F238E27FC236}">
                <a16:creationId xmlns:a16="http://schemas.microsoft.com/office/drawing/2014/main" id="{CA617017-5726-DBD0-CD5F-47A23D3FA0D7}"/>
              </a:ext>
            </a:extLst>
          </p:cNvPr>
          <p:cNvSpPr txBox="1"/>
          <p:nvPr/>
        </p:nvSpPr>
        <p:spPr>
          <a:xfrm>
            <a:off x="7122556" y="1566939"/>
            <a:ext cx="2796906" cy="1203791"/>
          </a:xfrm>
          <a:prstGeom prst="rect">
            <a:avLst/>
          </a:prstGeom>
        </p:spPr>
        <p:txBody>
          <a:bodyPr lIns="0" tIns="0" rIns="0" bIns="0" rtlCol="0" anchor="t">
            <a:spAutoFit/>
          </a:bodyPr>
          <a:lstStyle/>
          <a:p>
            <a:pPr>
              <a:lnSpc>
                <a:spcPts val="2372"/>
              </a:lnSpc>
            </a:pPr>
            <a:r>
              <a:rPr lang="en-US" sz="1700" b="0" i="0" dirty="0">
                <a:solidFill>
                  <a:srgbClr val="FFFFFF"/>
                </a:solidFill>
                <a:effectLst/>
                <a:latin typeface="Arial" panose="020B0604020202020204" pitchFamily="34" charset="0"/>
                <a:cs typeface="Arial" panose="020B0604020202020204" pitchFamily="34" charset="0"/>
              </a:rPr>
              <a:t>Jetpack Compose Multiplatform and conducted platform-specific optimizations</a:t>
            </a:r>
            <a:endParaRPr lang="en-US" sz="1700" dirty="0">
              <a:solidFill>
                <a:srgbClr val="FFFFFA"/>
              </a:solidFill>
              <a:latin typeface="Arial" panose="020B0604020202020204" pitchFamily="34" charset="0"/>
              <a:ea typeface="Raleway"/>
              <a:cs typeface="Arial" panose="020B0604020202020204" pitchFamily="34" charset="0"/>
              <a:sym typeface="Raleway"/>
            </a:endParaRPr>
          </a:p>
        </p:txBody>
      </p:sp>
      <p:sp>
        <p:nvSpPr>
          <p:cNvPr id="82" name="TextBox 16">
            <a:extLst>
              <a:ext uri="{FF2B5EF4-FFF2-40B4-BE49-F238E27FC236}">
                <a16:creationId xmlns:a16="http://schemas.microsoft.com/office/drawing/2014/main" id="{E23A9554-DB2E-C860-4068-E6658F91F10D}"/>
              </a:ext>
            </a:extLst>
          </p:cNvPr>
          <p:cNvSpPr txBox="1"/>
          <p:nvPr/>
        </p:nvSpPr>
        <p:spPr>
          <a:xfrm rot="-5400000">
            <a:off x="103445" y="7110037"/>
            <a:ext cx="862774" cy="179536"/>
          </a:xfrm>
          <a:prstGeom prst="rect">
            <a:avLst/>
          </a:prstGeom>
        </p:spPr>
        <p:txBody>
          <a:bodyPr lIns="0" tIns="0" rIns="0" bIns="0" rtlCol="0" anchor="t">
            <a:spAutoFit/>
          </a:bodyPr>
          <a:lstStyle/>
          <a:p>
            <a:pPr algn="ctr">
              <a:lnSpc>
                <a:spcPts val="1380"/>
              </a:lnSpc>
              <a:spcBef>
                <a:spcPct val="0"/>
              </a:spcBef>
            </a:pPr>
            <a:r>
              <a:rPr lang="en-US" sz="1326" dirty="0">
                <a:solidFill>
                  <a:srgbClr val="FFFFFF"/>
                </a:solidFill>
                <a:latin typeface="Raleway"/>
                <a:ea typeface="Raleway"/>
                <a:cs typeface="Raleway"/>
                <a:sym typeface="Raleway"/>
              </a:rPr>
              <a:t>Page 5</a:t>
            </a:r>
          </a:p>
        </p:txBody>
      </p:sp>
      <p:grpSp>
        <p:nvGrpSpPr>
          <p:cNvPr id="2" name="Group 52">
            <a:extLst>
              <a:ext uri="{FF2B5EF4-FFF2-40B4-BE49-F238E27FC236}">
                <a16:creationId xmlns:a16="http://schemas.microsoft.com/office/drawing/2014/main" id="{CE94F4B2-F339-63B9-8021-1C3653DE33B7}"/>
              </a:ext>
            </a:extLst>
          </p:cNvPr>
          <p:cNvGrpSpPr/>
          <p:nvPr/>
        </p:nvGrpSpPr>
        <p:grpSpPr>
          <a:xfrm>
            <a:off x="6530666" y="652270"/>
            <a:ext cx="614211" cy="590385"/>
            <a:chOff x="1" y="28575"/>
            <a:chExt cx="736599" cy="708025"/>
          </a:xfrm>
        </p:grpSpPr>
        <p:sp>
          <p:nvSpPr>
            <p:cNvPr id="3" name="Freeform 53">
              <a:extLst>
                <a:ext uri="{FF2B5EF4-FFF2-40B4-BE49-F238E27FC236}">
                  <a16:creationId xmlns:a16="http://schemas.microsoft.com/office/drawing/2014/main" id="{82EDAADE-C2E8-A189-557B-6846A9B81493}"/>
                </a:ext>
              </a:extLst>
            </p:cNvPr>
            <p:cNvSpPr/>
            <p:nvPr/>
          </p:nvSpPr>
          <p:spPr>
            <a:xfrm>
              <a:off x="1" y="104775"/>
              <a:ext cx="431734" cy="43173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93B"/>
                </a:gs>
                <a:gs pos="100000">
                  <a:srgbClr val="A172EF"/>
                </a:gs>
              </a:gsLst>
              <a:lin ang="2700000"/>
            </a:gradFill>
          </p:spPr>
          <p:txBody>
            <a:bodyPr/>
            <a:lstStyle/>
            <a:p>
              <a:endParaRPr lang="en-LB" dirty="0"/>
            </a:p>
          </p:txBody>
        </p:sp>
        <p:sp>
          <p:nvSpPr>
            <p:cNvPr id="4" name="TextBox 54">
              <a:extLst>
                <a:ext uri="{FF2B5EF4-FFF2-40B4-BE49-F238E27FC236}">
                  <a16:creationId xmlns:a16="http://schemas.microsoft.com/office/drawing/2014/main" id="{1DCF4C54-F2AF-F97F-32AA-92A62013F935}"/>
                </a:ext>
              </a:extLst>
            </p:cNvPr>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52">
            <a:extLst>
              <a:ext uri="{FF2B5EF4-FFF2-40B4-BE49-F238E27FC236}">
                <a16:creationId xmlns:a16="http://schemas.microsoft.com/office/drawing/2014/main" id="{0FE688D9-3820-1699-10EB-F808517EDFEA}"/>
              </a:ext>
            </a:extLst>
          </p:cNvPr>
          <p:cNvGrpSpPr/>
          <p:nvPr/>
        </p:nvGrpSpPr>
        <p:grpSpPr>
          <a:xfrm>
            <a:off x="6459988" y="3016628"/>
            <a:ext cx="614211" cy="590385"/>
            <a:chOff x="1" y="28575"/>
            <a:chExt cx="736599" cy="708025"/>
          </a:xfrm>
        </p:grpSpPr>
        <p:sp>
          <p:nvSpPr>
            <p:cNvPr id="9" name="Freeform 53">
              <a:extLst>
                <a:ext uri="{FF2B5EF4-FFF2-40B4-BE49-F238E27FC236}">
                  <a16:creationId xmlns:a16="http://schemas.microsoft.com/office/drawing/2014/main" id="{93CB1667-9389-BF91-A9F2-57B1ADCAE4F3}"/>
                </a:ext>
              </a:extLst>
            </p:cNvPr>
            <p:cNvSpPr/>
            <p:nvPr/>
          </p:nvSpPr>
          <p:spPr>
            <a:xfrm>
              <a:off x="1" y="104775"/>
              <a:ext cx="431734" cy="43173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93B"/>
                </a:gs>
                <a:gs pos="100000">
                  <a:srgbClr val="A172EF"/>
                </a:gs>
              </a:gsLst>
              <a:lin ang="2700000"/>
            </a:gradFill>
          </p:spPr>
          <p:txBody>
            <a:bodyPr/>
            <a:lstStyle/>
            <a:p>
              <a:endParaRPr lang="en-LB" dirty="0"/>
            </a:p>
          </p:txBody>
        </p:sp>
        <p:sp>
          <p:nvSpPr>
            <p:cNvPr id="10" name="TextBox 54">
              <a:extLst>
                <a:ext uri="{FF2B5EF4-FFF2-40B4-BE49-F238E27FC236}">
                  <a16:creationId xmlns:a16="http://schemas.microsoft.com/office/drawing/2014/main" id="{DD065E47-E53C-E994-084E-5B0A6004713D}"/>
                </a:ext>
              </a:extLst>
            </p:cNvPr>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52">
            <a:extLst>
              <a:ext uri="{FF2B5EF4-FFF2-40B4-BE49-F238E27FC236}">
                <a16:creationId xmlns:a16="http://schemas.microsoft.com/office/drawing/2014/main" id="{7C118538-331F-FEA2-7736-424241CBDDA8}"/>
              </a:ext>
            </a:extLst>
          </p:cNvPr>
          <p:cNvGrpSpPr/>
          <p:nvPr/>
        </p:nvGrpSpPr>
        <p:grpSpPr>
          <a:xfrm>
            <a:off x="6459660" y="5325463"/>
            <a:ext cx="614211" cy="590385"/>
            <a:chOff x="1" y="28575"/>
            <a:chExt cx="736599" cy="708025"/>
          </a:xfrm>
        </p:grpSpPr>
        <p:sp>
          <p:nvSpPr>
            <p:cNvPr id="12" name="Freeform 53">
              <a:extLst>
                <a:ext uri="{FF2B5EF4-FFF2-40B4-BE49-F238E27FC236}">
                  <a16:creationId xmlns:a16="http://schemas.microsoft.com/office/drawing/2014/main" id="{22B20FA1-B081-A648-C725-FA59ABEFBBDD}"/>
                </a:ext>
              </a:extLst>
            </p:cNvPr>
            <p:cNvSpPr/>
            <p:nvPr/>
          </p:nvSpPr>
          <p:spPr>
            <a:xfrm>
              <a:off x="1" y="104775"/>
              <a:ext cx="431734" cy="43173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93B"/>
                </a:gs>
                <a:gs pos="100000">
                  <a:srgbClr val="A172EF"/>
                </a:gs>
              </a:gsLst>
              <a:lin ang="2700000"/>
            </a:gradFill>
          </p:spPr>
          <p:txBody>
            <a:bodyPr/>
            <a:lstStyle/>
            <a:p>
              <a:endParaRPr lang="en-LB" dirty="0"/>
            </a:p>
          </p:txBody>
        </p:sp>
        <p:sp>
          <p:nvSpPr>
            <p:cNvPr id="13" name="TextBox 54">
              <a:extLst>
                <a:ext uri="{FF2B5EF4-FFF2-40B4-BE49-F238E27FC236}">
                  <a16:creationId xmlns:a16="http://schemas.microsoft.com/office/drawing/2014/main" id="{5376FF32-5EB3-3C77-25C7-240384330976}"/>
                </a:ext>
              </a:extLst>
            </p:cNvPr>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6" name="Group 52">
            <a:extLst>
              <a:ext uri="{FF2B5EF4-FFF2-40B4-BE49-F238E27FC236}">
                <a16:creationId xmlns:a16="http://schemas.microsoft.com/office/drawing/2014/main" id="{36BEC933-F1C1-7872-8286-466573D38E8A}"/>
              </a:ext>
            </a:extLst>
          </p:cNvPr>
          <p:cNvGrpSpPr/>
          <p:nvPr/>
        </p:nvGrpSpPr>
        <p:grpSpPr>
          <a:xfrm>
            <a:off x="10250242" y="1873641"/>
            <a:ext cx="614211" cy="590385"/>
            <a:chOff x="1" y="28575"/>
            <a:chExt cx="736599" cy="708025"/>
          </a:xfrm>
        </p:grpSpPr>
        <p:sp>
          <p:nvSpPr>
            <p:cNvPr id="17" name="Freeform 53">
              <a:extLst>
                <a:ext uri="{FF2B5EF4-FFF2-40B4-BE49-F238E27FC236}">
                  <a16:creationId xmlns:a16="http://schemas.microsoft.com/office/drawing/2014/main" id="{E337D351-1CB8-608B-77AC-A64AB3532D5B}"/>
                </a:ext>
              </a:extLst>
            </p:cNvPr>
            <p:cNvSpPr/>
            <p:nvPr/>
          </p:nvSpPr>
          <p:spPr>
            <a:xfrm>
              <a:off x="1" y="104775"/>
              <a:ext cx="431734" cy="43173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93B"/>
                </a:gs>
                <a:gs pos="100000">
                  <a:srgbClr val="A172EF"/>
                </a:gs>
              </a:gsLst>
              <a:lin ang="2700000"/>
            </a:gradFill>
          </p:spPr>
          <p:txBody>
            <a:bodyPr/>
            <a:lstStyle/>
            <a:p>
              <a:endParaRPr lang="en-LB" dirty="0"/>
            </a:p>
          </p:txBody>
        </p:sp>
        <p:sp>
          <p:nvSpPr>
            <p:cNvPr id="18" name="TextBox 54">
              <a:extLst>
                <a:ext uri="{FF2B5EF4-FFF2-40B4-BE49-F238E27FC236}">
                  <a16:creationId xmlns:a16="http://schemas.microsoft.com/office/drawing/2014/main" id="{9A88151F-61AF-02F7-66E3-0A0E266AD403}"/>
                </a:ext>
              </a:extLst>
            </p:cNvPr>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20" name="Group 52">
            <a:extLst>
              <a:ext uri="{FF2B5EF4-FFF2-40B4-BE49-F238E27FC236}">
                <a16:creationId xmlns:a16="http://schemas.microsoft.com/office/drawing/2014/main" id="{B323B295-B2BF-2D08-F466-4C5156A17208}"/>
              </a:ext>
            </a:extLst>
          </p:cNvPr>
          <p:cNvGrpSpPr/>
          <p:nvPr/>
        </p:nvGrpSpPr>
        <p:grpSpPr>
          <a:xfrm>
            <a:off x="10351523" y="4509861"/>
            <a:ext cx="614211" cy="590385"/>
            <a:chOff x="1" y="28575"/>
            <a:chExt cx="736599" cy="708025"/>
          </a:xfrm>
        </p:grpSpPr>
        <p:sp>
          <p:nvSpPr>
            <p:cNvPr id="21" name="Freeform 53">
              <a:extLst>
                <a:ext uri="{FF2B5EF4-FFF2-40B4-BE49-F238E27FC236}">
                  <a16:creationId xmlns:a16="http://schemas.microsoft.com/office/drawing/2014/main" id="{B71B2383-3928-8797-8BB9-45413EE169B4}"/>
                </a:ext>
              </a:extLst>
            </p:cNvPr>
            <p:cNvSpPr/>
            <p:nvPr/>
          </p:nvSpPr>
          <p:spPr>
            <a:xfrm>
              <a:off x="1" y="104775"/>
              <a:ext cx="431734" cy="43173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93B"/>
                </a:gs>
                <a:gs pos="100000">
                  <a:srgbClr val="A172EF"/>
                </a:gs>
              </a:gsLst>
              <a:lin ang="2700000"/>
            </a:gradFill>
          </p:spPr>
          <p:txBody>
            <a:bodyPr/>
            <a:lstStyle/>
            <a:p>
              <a:endParaRPr lang="en-LB" dirty="0"/>
            </a:p>
          </p:txBody>
        </p:sp>
        <p:sp>
          <p:nvSpPr>
            <p:cNvPr id="24" name="TextBox 54">
              <a:extLst>
                <a:ext uri="{FF2B5EF4-FFF2-40B4-BE49-F238E27FC236}">
                  <a16:creationId xmlns:a16="http://schemas.microsoft.com/office/drawing/2014/main" id="{CF285030-1B61-16F3-0E61-65E93A403968}"/>
                </a:ext>
              </a:extLst>
            </p:cNvPr>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EE454ABE-E4A2-BA75-4402-92B667B6EDE1}"/>
              </a:ext>
            </a:extLst>
          </p:cNvPr>
          <p:cNvSpPr/>
          <p:nvPr/>
        </p:nvSpPr>
        <p:spPr>
          <a:xfrm flipH="1" flipV="1">
            <a:off x="-84701" y="-65468"/>
            <a:ext cx="14799801" cy="835037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475569"/>
          </a:solidFill>
        </p:spPr>
        <p:txBody>
          <a:bodyPr/>
          <a:lstStyle/>
          <a:p>
            <a:endParaRPr lang="en-LB" dirty="0">
              <a:latin typeface="Arial" panose="020B0604020202020204" pitchFamily="34" charset="0"/>
              <a:cs typeface="Arial" panose="020B0604020202020204" pitchFamily="34" charset="0"/>
            </a:endParaRPr>
          </a:p>
        </p:txBody>
      </p:sp>
      <p:sp>
        <p:nvSpPr>
          <p:cNvPr id="3" name="Freeform 3"/>
          <p:cNvSpPr/>
          <p:nvPr/>
        </p:nvSpPr>
        <p:spPr>
          <a:xfrm>
            <a:off x="9642436" y="-10198249"/>
            <a:ext cx="14365399" cy="14437587"/>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dpi="0" rotWithShape="1">
            <a:blip r:embed="rId2">
              <a:alphaModFix amt="73000"/>
            </a:blip>
            <a:srcRect/>
            <a:stretch>
              <a:fillRect/>
            </a:stretch>
          </a:blipFill>
          <a:effectLst>
            <a:glow rad="1321684">
              <a:srgbClr val="A172EF">
                <a:alpha val="21000"/>
              </a:srgbClr>
            </a:glow>
          </a:effectLst>
        </p:spPr>
        <p:txBody>
          <a:bodyPr/>
          <a:lstStyle/>
          <a:p>
            <a:endParaRPr lang="en-LB" dirty="0"/>
          </a:p>
        </p:txBody>
      </p:sp>
      <p:sp>
        <p:nvSpPr>
          <p:cNvPr id="7" name="Freeform 7"/>
          <p:cNvSpPr/>
          <p:nvPr/>
        </p:nvSpPr>
        <p:spPr>
          <a:xfrm>
            <a:off x="-10215839" y="2883854"/>
            <a:ext cx="14365399" cy="14437587"/>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grpSp>
        <p:nvGrpSpPr>
          <p:cNvPr id="10" name="Group 10"/>
          <p:cNvGrpSpPr>
            <a:grpSpLocks noChangeAspect="1"/>
          </p:cNvGrpSpPr>
          <p:nvPr/>
        </p:nvGrpSpPr>
        <p:grpSpPr>
          <a:xfrm>
            <a:off x="1206453" y="1706208"/>
            <a:ext cx="5307976" cy="5066262"/>
            <a:chOff x="-366471" y="-11891"/>
            <a:chExt cx="15572971" cy="14863810"/>
          </a:xfrm>
        </p:grpSpPr>
        <p:sp>
          <p:nvSpPr>
            <p:cNvPr id="11" name="Freeform 1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A172EF"/>
                </a:gs>
                <a:gs pos="100000">
                  <a:srgbClr val="1D293B"/>
                </a:gs>
              </a:gsLst>
              <a:lin ang="0"/>
            </a:gradFill>
          </p:spPr>
          <p:txBody>
            <a:bodyPr/>
            <a:lstStyle/>
            <a:p>
              <a:endParaRPr lang="en-LB" dirty="0"/>
            </a:p>
          </p:txBody>
        </p:sp>
        <p:sp>
          <p:nvSpPr>
            <p:cNvPr id="12" name="Freeform 1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3" name="Freeform 13"/>
            <p:cNvSpPr>
              <a:spLocks/>
            </p:cNvSpPr>
            <p:nvPr/>
          </p:nvSpPr>
          <p:spPr>
            <a:xfrm>
              <a:off x="223670" y="551024"/>
              <a:ext cx="14395968" cy="13737977"/>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980" t="-438" r="-961" b="-438"/>
              </a:stretch>
            </a:blipFill>
          </p:spPr>
          <p:txBody>
            <a:bodyPr/>
            <a:lstStyle/>
            <a:p>
              <a:endParaRPr lang="en-LB" dirty="0"/>
            </a:p>
          </p:txBody>
        </p:sp>
      </p:grpSp>
      <p:sp>
        <p:nvSpPr>
          <p:cNvPr id="16" name="TextBox 16"/>
          <p:cNvSpPr txBox="1"/>
          <p:nvPr/>
        </p:nvSpPr>
        <p:spPr>
          <a:xfrm rot="-5400000">
            <a:off x="103445" y="7110037"/>
            <a:ext cx="862774" cy="179536"/>
          </a:xfrm>
          <a:prstGeom prst="rect">
            <a:avLst/>
          </a:prstGeom>
        </p:spPr>
        <p:txBody>
          <a:bodyPr lIns="0" tIns="0" rIns="0" bIns="0" rtlCol="0" anchor="t">
            <a:spAutoFit/>
          </a:bodyPr>
          <a:lstStyle/>
          <a:p>
            <a:pPr algn="ctr">
              <a:lnSpc>
                <a:spcPts val="1380"/>
              </a:lnSpc>
              <a:spcBef>
                <a:spcPct val="0"/>
              </a:spcBef>
            </a:pPr>
            <a:r>
              <a:rPr lang="en-US" sz="1326" dirty="0">
                <a:solidFill>
                  <a:srgbClr val="FFFFFF"/>
                </a:solidFill>
                <a:latin typeface="Raleway"/>
                <a:ea typeface="Raleway"/>
                <a:cs typeface="Raleway"/>
                <a:sym typeface="Raleway"/>
              </a:rPr>
              <a:t>Page 6</a:t>
            </a:r>
          </a:p>
        </p:txBody>
      </p:sp>
      <p:sp>
        <p:nvSpPr>
          <p:cNvPr id="22" name="TextBox 12">
            <a:extLst>
              <a:ext uri="{FF2B5EF4-FFF2-40B4-BE49-F238E27FC236}">
                <a16:creationId xmlns:a16="http://schemas.microsoft.com/office/drawing/2014/main" id="{D59F75AD-2A3F-1A76-171A-36013BD82247}"/>
              </a:ext>
            </a:extLst>
          </p:cNvPr>
          <p:cNvSpPr txBox="1"/>
          <p:nvPr/>
        </p:nvSpPr>
        <p:spPr>
          <a:xfrm>
            <a:off x="596272" y="5600296"/>
            <a:ext cx="6564890" cy="1174925"/>
          </a:xfrm>
          <a:prstGeom prst="rect">
            <a:avLst/>
          </a:prstGeom>
        </p:spPr>
        <p:txBody>
          <a:bodyPr lIns="40640" tIns="40640" rIns="40640" bIns="40640" rtlCol="0" anchor="ctr"/>
          <a:lstStyle/>
          <a:p>
            <a:pPr algn="ctr">
              <a:lnSpc>
                <a:spcPts val="2127"/>
              </a:lnSpc>
            </a:pPr>
            <a:endParaRPr sz="112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00A27213-3B81-58E3-473F-B3E072624D84}"/>
              </a:ext>
            </a:extLst>
          </p:cNvPr>
          <p:cNvSpPr txBox="1"/>
          <p:nvPr/>
        </p:nvSpPr>
        <p:spPr>
          <a:xfrm>
            <a:off x="1499820" y="430813"/>
            <a:ext cx="12442123" cy="1477328"/>
          </a:xfrm>
          <a:prstGeom prst="rect">
            <a:avLst/>
          </a:prstGeom>
          <a:noFill/>
        </p:spPr>
        <p:txBody>
          <a:bodyPr wrap="square" rtlCol="0">
            <a:spAutoFit/>
          </a:bodyPr>
          <a:lstStyle/>
          <a:p>
            <a:pPr algn="ctr">
              <a:buClr>
                <a:schemeClr val="bg1"/>
              </a:buClr>
            </a:pPr>
            <a:r>
              <a:rPr lang="en-US" sz="4000" b="1" i="0" dirty="0">
                <a:solidFill>
                  <a:srgbClr val="A172EF"/>
                </a:solidFill>
                <a:effectLst/>
                <a:latin typeface="Arial" panose="020B0604020202020204" pitchFamily="34" charset="0"/>
                <a:cs typeface="Arial" panose="020B0604020202020204" pitchFamily="34" charset="0"/>
              </a:rPr>
              <a:t>S</a:t>
            </a:r>
            <a:r>
              <a:rPr lang="en-US" sz="4000" b="1" dirty="0">
                <a:solidFill>
                  <a:schemeClr val="bg1"/>
                </a:solidFill>
                <a:latin typeface="Arial" panose="020B0604020202020204" pitchFamily="34" charset="0"/>
                <a:cs typeface="Arial" panose="020B0604020202020204" pitchFamily="34" charset="0"/>
              </a:rPr>
              <a:t>YSTEM</a:t>
            </a:r>
            <a:r>
              <a:rPr lang="en-US" sz="4000" b="1" i="0" dirty="0">
                <a:solidFill>
                  <a:schemeClr val="bg1"/>
                </a:solidFill>
                <a:effectLst/>
                <a:latin typeface="Arial" panose="020B0604020202020204" pitchFamily="34" charset="0"/>
                <a:cs typeface="Arial" panose="020B0604020202020204" pitchFamily="34" charset="0"/>
              </a:rPr>
              <a:t> ARCHITECTURE OVERVIEW</a:t>
            </a:r>
            <a:endParaRPr lang="en-US" sz="4000" b="1" dirty="0">
              <a:solidFill>
                <a:schemeClr val="bg1"/>
              </a:solidFill>
              <a:latin typeface="Arial" panose="020B0604020202020204" pitchFamily="34" charset="0"/>
              <a:cs typeface="Arial" panose="020B0604020202020204" pitchFamily="34" charset="0"/>
            </a:endParaRPr>
          </a:p>
          <a:p>
            <a:endParaRPr lang="en-LB" sz="5000" dirty="0">
              <a:solidFill>
                <a:schemeClr val="bg1"/>
              </a:solidFill>
              <a:latin typeface="Arial" panose="020B0604020202020204" pitchFamily="34" charset="0"/>
              <a:cs typeface="Arial" panose="020B0604020202020204" pitchFamily="34" charset="0"/>
            </a:endParaRPr>
          </a:p>
        </p:txBody>
      </p:sp>
      <p:sp>
        <p:nvSpPr>
          <p:cNvPr id="24" name="Right Arrow 23">
            <a:extLst>
              <a:ext uri="{FF2B5EF4-FFF2-40B4-BE49-F238E27FC236}">
                <a16:creationId xmlns:a16="http://schemas.microsoft.com/office/drawing/2014/main" id="{39FF25AD-53A8-1225-D14E-870A7E81701A}"/>
              </a:ext>
            </a:extLst>
          </p:cNvPr>
          <p:cNvSpPr/>
          <p:nvPr/>
        </p:nvSpPr>
        <p:spPr>
          <a:xfrm>
            <a:off x="6643904" y="2908201"/>
            <a:ext cx="2869057" cy="2692095"/>
          </a:xfrm>
          <a:prstGeom prst="rightArrow">
            <a:avLst/>
          </a:prstGeom>
          <a:gradFill>
            <a:gsLst>
              <a:gs pos="0">
                <a:srgbClr val="A172EF"/>
              </a:gs>
              <a:gs pos="100000">
                <a:srgbClr val="1D293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B"/>
          </a:p>
        </p:txBody>
      </p:sp>
      <p:sp>
        <p:nvSpPr>
          <p:cNvPr id="25" name="TextBox 24">
            <a:extLst>
              <a:ext uri="{FF2B5EF4-FFF2-40B4-BE49-F238E27FC236}">
                <a16:creationId xmlns:a16="http://schemas.microsoft.com/office/drawing/2014/main" id="{F7F74F6B-73E2-CF43-FD03-31AA9755E364}"/>
              </a:ext>
            </a:extLst>
          </p:cNvPr>
          <p:cNvSpPr txBox="1"/>
          <p:nvPr/>
        </p:nvSpPr>
        <p:spPr>
          <a:xfrm>
            <a:off x="856691" y="7143043"/>
            <a:ext cx="12442123" cy="1477328"/>
          </a:xfrm>
          <a:prstGeom prst="rect">
            <a:avLst/>
          </a:prstGeom>
          <a:noFill/>
        </p:spPr>
        <p:txBody>
          <a:bodyPr wrap="square" rtlCol="0">
            <a:spAutoFit/>
          </a:bodyPr>
          <a:lstStyle/>
          <a:p>
            <a:pPr algn="ctr">
              <a:buClr>
                <a:schemeClr val="bg1"/>
              </a:buClr>
            </a:pPr>
            <a:r>
              <a:rPr lang="en-US" sz="4000" b="1" i="0" dirty="0">
                <a:solidFill>
                  <a:srgbClr val="A172EF"/>
                </a:solidFill>
                <a:effectLst/>
                <a:latin typeface="Arial" panose="020B0604020202020204" pitchFamily="34" charset="0"/>
                <a:cs typeface="Arial" panose="020B0604020202020204" pitchFamily="34" charset="0"/>
              </a:rPr>
              <a:t>C</a:t>
            </a:r>
            <a:r>
              <a:rPr lang="en-US" sz="4000" b="1" i="0" dirty="0">
                <a:solidFill>
                  <a:schemeClr val="bg1"/>
                </a:solidFill>
                <a:effectLst/>
                <a:latin typeface="Arial" panose="020B0604020202020204" pitchFamily="34" charset="0"/>
                <a:cs typeface="Arial" panose="020B0604020202020204" pitchFamily="34" charset="0"/>
              </a:rPr>
              <a:t>lean </a:t>
            </a:r>
            <a:r>
              <a:rPr lang="en-US" sz="4000" b="1" i="0" dirty="0">
                <a:solidFill>
                  <a:srgbClr val="A172EF"/>
                </a:solidFill>
                <a:effectLst/>
                <a:latin typeface="Arial" panose="020B0604020202020204" pitchFamily="34" charset="0"/>
                <a:cs typeface="Arial" panose="020B0604020202020204" pitchFamily="34" charset="0"/>
              </a:rPr>
              <a:t>A</a:t>
            </a:r>
            <a:r>
              <a:rPr lang="en-US" sz="4000" b="1" i="0" dirty="0">
                <a:solidFill>
                  <a:schemeClr val="bg1"/>
                </a:solidFill>
                <a:effectLst/>
                <a:latin typeface="Arial" panose="020B0604020202020204" pitchFamily="34" charset="0"/>
                <a:cs typeface="Arial" panose="020B0604020202020204" pitchFamily="34" charset="0"/>
              </a:rPr>
              <a:t>rchitecture And </a:t>
            </a:r>
            <a:r>
              <a:rPr lang="en-US" sz="4000" b="1" i="0" dirty="0">
                <a:solidFill>
                  <a:srgbClr val="A172EF"/>
                </a:solidFill>
                <a:effectLst/>
                <a:latin typeface="Arial" panose="020B0604020202020204" pitchFamily="34" charset="0"/>
                <a:cs typeface="Arial" panose="020B0604020202020204" pitchFamily="34" charset="0"/>
              </a:rPr>
              <a:t>MVVM</a:t>
            </a:r>
            <a:endParaRPr lang="en-US" sz="4000" b="1" dirty="0">
              <a:solidFill>
                <a:srgbClr val="A172EF"/>
              </a:solidFill>
              <a:latin typeface="Arial" panose="020B0604020202020204" pitchFamily="34" charset="0"/>
              <a:cs typeface="Arial" panose="020B0604020202020204" pitchFamily="34" charset="0"/>
            </a:endParaRPr>
          </a:p>
          <a:p>
            <a:endParaRPr lang="en-LB" sz="5000" dirty="0">
              <a:solidFill>
                <a:schemeClr val="bg1"/>
              </a:solidFill>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E5B5288B-C73A-E1BF-D940-B594E0E957E6}"/>
              </a:ext>
            </a:extLst>
          </p:cNvPr>
          <p:cNvPicPr>
            <a:picLocks noChangeAspect="1"/>
          </p:cNvPicPr>
          <p:nvPr/>
        </p:nvPicPr>
        <p:blipFill>
          <a:blip r:embed="rId4"/>
          <a:stretch>
            <a:fillRect/>
          </a:stretch>
        </p:blipFill>
        <p:spPr>
          <a:xfrm>
            <a:off x="9651754" y="1260302"/>
            <a:ext cx="4565939" cy="56988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
            <a:extLst>
              <a:ext uri="{FF2B5EF4-FFF2-40B4-BE49-F238E27FC236}">
                <a16:creationId xmlns:a16="http://schemas.microsoft.com/office/drawing/2014/main" id="{BE2034C9-E501-564C-8409-889E74E81D13}"/>
              </a:ext>
            </a:extLst>
          </p:cNvPr>
          <p:cNvSpPr/>
          <p:nvPr/>
        </p:nvSpPr>
        <p:spPr>
          <a:xfrm flipH="1" flipV="1">
            <a:off x="-60385" y="-43410"/>
            <a:ext cx="14751170" cy="835037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475569"/>
          </a:solidFill>
        </p:spPr>
        <p:txBody>
          <a:bodyPr/>
          <a:lstStyle/>
          <a:p>
            <a:endParaRPr lang="en-LB" dirty="0">
              <a:latin typeface="Arial" panose="020B0604020202020204" pitchFamily="34" charset="0"/>
              <a:cs typeface="Arial" panose="020B0604020202020204" pitchFamily="34" charset="0"/>
            </a:endParaRPr>
          </a:p>
        </p:txBody>
      </p:sp>
      <p:sp>
        <p:nvSpPr>
          <p:cNvPr id="12" name="TextBox 12"/>
          <p:cNvSpPr txBox="1"/>
          <p:nvPr/>
        </p:nvSpPr>
        <p:spPr>
          <a:xfrm>
            <a:off x="596272" y="6104793"/>
            <a:ext cx="6564890" cy="1174925"/>
          </a:xfrm>
          <a:prstGeom prst="rect">
            <a:avLst/>
          </a:prstGeom>
        </p:spPr>
        <p:txBody>
          <a:bodyPr lIns="40640" tIns="40640" rIns="40640" bIns="40640" rtlCol="0" anchor="ctr"/>
          <a:lstStyle/>
          <a:p>
            <a:pPr algn="ctr">
              <a:lnSpc>
                <a:spcPts val="2127"/>
              </a:lnSpc>
            </a:pPr>
            <a:endParaRPr sz="112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EEA3419-C65B-208D-EE58-6BF1EFFC2303}"/>
              </a:ext>
            </a:extLst>
          </p:cNvPr>
          <p:cNvSpPr txBox="1"/>
          <p:nvPr/>
        </p:nvSpPr>
        <p:spPr>
          <a:xfrm>
            <a:off x="879308" y="508934"/>
            <a:ext cx="12442123" cy="1477328"/>
          </a:xfrm>
          <a:prstGeom prst="rect">
            <a:avLst/>
          </a:prstGeom>
          <a:noFill/>
        </p:spPr>
        <p:txBody>
          <a:bodyPr wrap="square" rtlCol="0">
            <a:spAutoFit/>
          </a:bodyPr>
          <a:lstStyle/>
          <a:p>
            <a:pPr algn="ctr">
              <a:buClr>
                <a:schemeClr val="bg1"/>
              </a:buClr>
            </a:pPr>
            <a:r>
              <a:rPr lang="en-US" sz="4000" b="1" i="0" dirty="0">
                <a:solidFill>
                  <a:srgbClr val="A172EF"/>
                </a:solidFill>
                <a:effectLst/>
                <a:latin typeface="Arial" panose="020B0604020202020204" pitchFamily="34" charset="0"/>
                <a:cs typeface="Arial" panose="020B0604020202020204" pitchFamily="34" charset="0"/>
              </a:rPr>
              <a:t>A</a:t>
            </a:r>
            <a:r>
              <a:rPr lang="en-US" sz="4000" b="1" i="0" dirty="0">
                <a:solidFill>
                  <a:schemeClr val="bg1"/>
                </a:solidFill>
                <a:effectLst/>
                <a:latin typeface="Arial" panose="020B0604020202020204" pitchFamily="34" charset="0"/>
                <a:cs typeface="Arial" panose="020B0604020202020204" pitchFamily="34" charset="0"/>
              </a:rPr>
              <a:t>PPLICATION PREVIEW</a:t>
            </a:r>
            <a:endParaRPr lang="en-US" sz="4000" b="1" dirty="0">
              <a:solidFill>
                <a:schemeClr val="bg1"/>
              </a:solidFill>
              <a:latin typeface="Arial" panose="020B0604020202020204" pitchFamily="34" charset="0"/>
              <a:cs typeface="Arial" panose="020B0604020202020204" pitchFamily="34" charset="0"/>
            </a:endParaRPr>
          </a:p>
          <a:p>
            <a:endParaRPr lang="en-LB" sz="5000" dirty="0">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614BD68B-4B89-675A-B3D1-37B141409E99}"/>
              </a:ext>
            </a:extLst>
          </p:cNvPr>
          <p:cNvGrpSpPr/>
          <p:nvPr/>
        </p:nvGrpSpPr>
        <p:grpSpPr>
          <a:xfrm>
            <a:off x="14522701" y="6686828"/>
            <a:ext cx="232154" cy="1224310"/>
            <a:chOff x="0" y="0"/>
            <a:chExt cx="294878" cy="1555103"/>
          </a:xfrm>
        </p:grpSpPr>
        <p:sp>
          <p:nvSpPr>
            <p:cNvPr id="11" name="Freeform 10">
              <a:extLst>
                <a:ext uri="{FF2B5EF4-FFF2-40B4-BE49-F238E27FC236}">
                  <a16:creationId xmlns:a16="http://schemas.microsoft.com/office/drawing/2014/main" id="{B4E1E641-3AA3-2EB4-3D6D-591168E1AAC9}"/>
                </a:ext>
              </a:extLst>
            </p:cNvPr>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A172EF"/>
                </a:gs>
                <a:gs pos="100000">
                  <a:srgbClr val="1D293B"/>
                </a:gs>
              </a:gsLst>
              <a:lin ang="2700000"/>
            </a:gradFill>
          </p:spPr>
          <p:txBody>
            <a:bodyPr/>
            <a:lstStyle/>
            <a:p>
              <a:endParaRPr lang="en-LB" dirty="0"/>
            </a:p>
          </p:txBody>
        </p:sp>
        <p:sp>
          <p:nvSpPr>
            <p:cNvPr id="13" name="TextBox 11">
              <a:extLst>
                <a:ext uri="{FF2B5EF4-FFF2-40B4-BE49-F238E27FC236}">
                  <a16:creationId xmlns:a16="http://schemas.microsoft.com/office/drawing/2014/main" id="{EF4EA97D-67EC-0A47-B571-48F5ACE0C77F}"/>
                </a:ext>
              </a:extLst>
            </p:cNvPr>
            <p:cNvSpPr txBox="1"/>
            <p:nvPr/>
          </p:nvSpPr>
          <p:spPr>
            <a:xfrm>
              <a:off x="0" y="-38100"/>
              <a:ext cx="294878" cy="1593203"/>
            </a:xfrm>
            <a:prstGeom prst="rect">
              <a:avLst/>
            </a:prstGeom>
          </p:spPr>
          <p:txBody>
            <a:bodyPr lIns="40640" tIns="40640" rIns="40640" bIns="40640" rtlCol="0" anchor="ctr"/>
            <a:lstStyle/>
            <a:p>
              <a:pPr algn="ctr">
                <a:lnSpc>
                  <a:spcPts val="2127"/>
                </a:lnSpc>
              </a:pPr>
              <a:endParaRPr sz="1120">
                <a:latin typeface="Arial" panose="020B0604020202020204" pitchFamily="34" charset="0"/>
                <a:cs typeface="Arial" panose="020B0604020202020204" pitchFamily="34" charset="0"/>
              </a:endParaRPr>
            </a:p>
          </p:txBody>
        </p:sp>
      </p:grpSp>
      <p:sp>
        <p:nvSpPr>
          <p:cNvPr id="76" name="TextBox 16">
            <a:extLst>
              <a:ext uri="{FF2B5EF4-FFF2-40B4-BE49-F238E27FC236}">
                <a16:creationId xmlns:a16="http://schemas.microsoft.com/office/drawing/2014/main" id="{CDE28DD1-CDD8-81A2-6318-DA6680CFBB51}"/>
              </a:ext>
            </a:extLst>
          </p:cNvPr>
          <p:cNvSpPr txBox="1"/>
          <p:nvPr/>
        </p:nvSpPr>
        <p:spPr>
          <a:xfrm rot="-5400000">
            <a:off x="103445" y="7110037"/>
            <a:ext cx="862774" cy="179536"/>
          </a:xfrm>
          <a:prstGeom prst="rect">
            <a:avLst/>
          </a:prstGeom>
        </p:spPr>
        <p:txBody>
          <a:bodyPr lIns="0" tIns="0" rIns="0" bIns="0" rtlCol="0" anchor="t">
            <a:spAutoFit/>
          </a:bodyPr>
          <a:lstStyle/>
          <a:p>
            <a:pPr algn="ctr">
              <a:lnSpc>
                <a:spcPts val="1380"/>
              </a:lnSpc>
              <a:spcBef>
                <a:spcPct val="0"/>
              </a:spcBef>
            </a:pPr>
            <a:r>
              <a:rPr lang="en-US" sz="1326" dirty="0">
                <a:solidFill>
                  <a:srgbClr val="FFFFFF"/>
                </a:solidFill>
                <a:latin typeface="Raleway"/>
                <a:ea typeface="Raleway"/>
                <a:cs typeface="Raleway"/>
                <a:sym typeface="Raleway"/>
              </a:rPr>
              <a:t>Page 8</a:t>
            </a:r>
          </a:p>
        </p:txBody>
      </p:sp>
      <p:grpSp>
        <p:nvGrpSpPr>
          <p:cNvPr id="208" name="Group 17">
            <a:extLst>
              <a:ext uri="{FF2B5EF4-FFF2-40B4-BE49-F238E27FC236}">
                <a16:creationId xmlns:a16="http://schemas.microsoft.com/office/drawing/2014/main" id="{F3002B8A-5CAF-4135-C69E-4AEF85F9529E}"/>
              </a:ext>
            </a:extLst>
          </p:cNvPr>
          <p:cNvGrpSpPr>
            <a:grpSpLocks noChangeAspect="1"/>
          </p:cNvGrpSpPr>
          <p:nvPr/>
        </p:nvGrpSpPr>
        <p:grpSpPr>
          <a:xfrm>
            <a:off x="1069664" y="3579421"/>
            <a:ext cx="2142339" cy="4237948"/>
            <a:chOff x="0" y="0"/>
            <a:chExt cx="2620010" cy="5182870"/>
          </a:xfrm>
        </p:grpSpPr>
        <p:sp>
          <p:nvSpPr>
            <p:cNvPr id="209" name="Freeform 18">
              <a:extLst>
                <a:ext uri="{FF2B5EF4-FFF2-40B4-BE49-F238E27FC236}">
                  <a16:creationId xmlns:a16="http://schemas.microsoft.com/office/drawing/2014/main" id="{05096352-0B92-10FA-B3B1-049413A20EC9}"/>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10" name="Freeform 19">
              <a:extLst>
                <a:ext uri="{FF2B5EF4-FFF2-40B4-BE49-F238E27FC236}">
                  <a16:creationId xmlns:a16="http://schemas.microsoft.com/office/drawing/2014/main" id="{0DB0F15E-28E3-7D57-2F22-10E1577A8191}"/>
                </a:ext>
              </a:extLst>
            </p:cNvPr>
            <p:cNvSpPr/>
            <p:nvPr/>
          </p:nvSpPr>
          <p:spPr>
            <a:xfrm>
              <a:off x="185420" y="156210"/>
              <a:ext cx="2249770" cy="4876801"/>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3802" t="-2361" r="-3890" b="-2361"/>
              </a:stretch>
            </a:blipFill>
          </p:spPr>
          <p:txBody>
            <a:bodyPr/>
            <a:lstStyle/>
            <a:p>
              <a:endParaRPr lang="en-LB" dirty="0"/>
            </a:p>
          </p:txBody>
        </p:sp>
        <p:sp>
          <p:nvSpPr>
            <p:cNvPr id="211" name="Freeform 20">
              <a:extLst>
                <a:ext uri="{FF2B5EF4-FFF2-40B4-BE49-F238E27FC236}">
                  <a16:creationId xmlns:a16="http://schemas.microsoft.com/office/drawing/2014/main" id="{F94918BD-6EA5-989F-F206-4C23A503526B}"/>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12" name="Freeform 21">
              <a:extLst>
                <a:ext uri="{FF2B5EF4-FFF2-40B4-BE49-F238E27FC236}">
                  <a16:creationId xmlns:a16="http://schemas.microsoft.com/office/drawing/2014/main" id="{89945A77-06C3-489C-A1D9-A7C38EBCC050}"/>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13" name="Freeform 22">
              <a:extLst>
                <a:ext uri="{FF2B5EF4-FFF2-40B4-BE49-F238E27FC236}">
                  <a16:creationId xmlns:a16="http://schemas.microsoft.com/office/drawing/2014/main" id="{44E60607-3CD7-8D12-5435-82C00248317B}"/>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14" name="Freeform 23">
              <a:extLst>
                <a:ext uri="{FF2B5EF4-FFF2-40B4-BE49-F238E27FC236}">
                  <a16:creationId xmlns:a16="http://schemas.microsoft.com/office/drawing/2014/main" id="{B95E63C0-933A-DA82-4920-15BB48A71E9E}"/>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15" name="Freeform 24">
              <a:extLst>
                <a:ext uri="{FF2B5EF4-FFF2-40B4-BE49-F238E27FC236}">
                  <a16:creationId xmlns:a16="http://schemas.microsoft.com/office/drawing/2014/main" id="{079702C7-FD93-7096-E3BE-11E5BE71FEE6}"/>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16" name="Freeform 25">
              <a:extLst>
                <a:ext uri="{FF2B5EF4-FFF2-40B4-BE49-F238E27FC236}">
                  <a16:creationId xmlns:a16="http://schemas.microsoft.com/office/drawing/2014/main" id="{430EB766-D217-4D3B-81B9-CBEA1B9309B2}"/>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17" name="Freeform 26">
              <a:extLst>
                <a:ext uri="{FF2B5EF4-FFF2-40B4-BE49-F238E27FC236}">
                  <a16:creationId xmlns:a16="http://schemas.microsoft.com/office/drawing/2014/main" id="{F1AE9E3B-9CE3-E7BA-ECA5-5EB700B597BA}"/>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18" name="Group 27">
            <a:extLst>
              <a:ext uri="{FF2B5EF4-FFF2-40B4-BE49-F238E27FC236}">
                <a16:creationId xmlns:a16="http://schemas.microsoft.com/office/drawing/2014/main" id="{338B6B8C-8BD0-CE4C-0E61-1B245AFFEACA}"/>
              </a:ext>
            </a:extLst>
          </p:cNvPr>
          <p:cNvGrpSpPr>
            <a:grpSpLocks noChangeAspect="1"/>
          </p:cNvGrpSpPr>
          <p:nvPr/>
        </p:nvGrpSpPr>
        <p:grpSpPr>
          <a:xfrm>
            <a:off x="3691533" y="2056937"/>
            <a:ext cx="2142339" cy="4237948"/>
            <a:chOff x="0" y="0"/>
            <a:chExt cx="2620010" cy="5182870"/>
          </a:xfrm>
        </p:grpSpPr>
        <p:sp>
          <p:nvSpPr>
            <p:cNvPr id="219" name="Freeform 28">
              <a:extLst>
                <a:ext uri="{FF2B5EF4-FFF2-40B4-BE49-F238E27FC236}">
                  <a16:creationId xmlns:a16="http://schemas.microsoft.com/office/drawing/2014/main" id="{AADE39D9-FC82-F523-A8DB-3D2434D7CE2A}"/>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20" name="Freeform 29">
              <a:extLst>
                <a:ext uri="{FF2B5EF4-FFF2-40B4-BE49-F238E27FC236}">
                  <a16:creationId xmlns:a16="http://schemas.microsoft.com/office/drawing/2014/main" id="{FA32D1B2-CAE8-E0DB-D3B4-93820D9A79F1}"/>
                </a:ext>
              </a:extLst>
            </p:cNvPr>
            <p:cNvSpPr/>
            <p:nvPr/>
          </p:nvSpPr>
          <p:spPr>
            <a:xfrm>
              <a:off x="185420" y="156210"/>
              <a:ext cx="2251710" cy="4876801"/>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800" t="-2361" r="-3800" b="-2361"/>
              </a:stretch>
            </a:blipFill>
          </p:spPr>
        </p:sp>
        <p:sp>
          <p:nvSpPr>
            <p:cNvPr id="221" name="Freeform 30">
              <a:extLst>
                <a:ext uri="{FF2B5EF4-FFF2-40B4-BE49-F238E27FC236}">
                  <a16:creationId xmlns:a16="http://schemas.microsoft.com/office/drawing/2014/main" id="{9A769DFC-0DA6-BAA4-D98C-3D2B399F70BC}"/>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22" name="Freeform 31">
              <a:extLst>
                <a:ext uri="{FF2B5EF4-FFF2-40B4-BE49-F238E27FC236}">
                  <a16:creationId xmlns:a16="http://schemas.microsoft.com/office/drawing/2014/main" id="{33011C70-E06D-057A-0CF1-7AE94321FCD4}"/>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23" name="Freeform 32">
              <a:extLst>
                <a:ext uri="{FF2B5EF4-FFF2-40B4-BE49-F238E27FC236}">
                  <a16:creationId xmlns:a16="http://schemas.microsoft.com/office/drawing/2014/main" id="{671ED705-CC32-4A53-D644-B811A6B1AF03}"/>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24" name="Freeform 33">
              <a:extLst>
                <a:ext uri="{FF2B5EF4-FFF2-40B4-BE49-F238E27FC236}">
                  <a16:creationId xmlns:a16="http://schemas.microsoft.com/office/drawing/2014/main" id="{3E53750A-E12D-D102-6415-D9C311F75E72}"/>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25" name="Freeform 34">
              <a:extLst>
                <a:ext uri="{FF2B5EF4-FFF2-40B4-BE49-F238E27FC236}">
                  <a16:creationId xmlns:a16="http://schemas.microsoft.com/office/drawing/2014/main" id="{DA052B37-3EE0-3155-71E4-3D983AF787A8}"/>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26" name="Freeform 35">
              <a:extLst>
                <a:ext uri="{FF2B5EF4-FFF2-40B4-BE49-F238E27FC236}">
                  <a16:creationId xmlns:a16="http://schemas.microsoft.com/office/drawing/2014/main" id="{B48DE754-22E5-7340-A7F1-0D984D333F84}"/>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27" name="Freeform 36">
              <a:extLst>
                <a:ext uri="{FF2B5EF4-FFF2-40B4-BE49-F238E27FC236}">
                  <a16:creationId xmlns:a16="http://schemas.microsoft.com/office/drawing/2014/main" id="{1DC66509-5190-B23C-DC59-9FF2183BD343}"/>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258" name="TextBox 67">
            <a:extLst>
              <a:ext uri="{FF2B5EF4-FFF2-40B4-BE49-F238E27FC236}">
                <a16:creationId xmlns:a16="http://schemas.microsoft.com/office/drawing/2014/main" id="{DF022B3A-0612-76A7-801A-9EA8901A0159}"/>
              </a:ext>
            </a:extLst>
          </p:cNvPr>
          <p:cNvSpPr txBox="1"/>
          <p:nvPr/>
        </p:nvSpPr>
        <p:spPr>
          <a:xfrm>
            <a:off x="1610631" y="2770495"/>
            <a:ext cx="894372" cy="337015"/>
          </a:xfrm>
          <a:prstGeom prst="rect">
            <a:avLst/>
          </a:prstGeom>
        </p:spPr>
        <p:txBody>
          <a:bodyPr wrap="square" lIns="0" tIns="0" rIns="0" bIns="0" rtlCol="0" anchor="t">
            <a:spAutoFit/>
          </a:bodyPr>
          <a:lstStyle/>
          <a:p>
            <a:pPr algn="ctr">
              <a:lnSpc>
                <a:spcPts val="2800"/>
              </a:lnSpc>
              <a:spcBef>
                <a:spcPct val="0"/>
              </a:spcBef>
            </a:pPr>
            <a:r>
              <a:rPr lang="en-US" sz="2000" b="1" dirty="0">
                <a:solidFill>
                  <a:srgbClr val="FFFFFF"/>
                </a:solidFill>
                <a:latin typeface="Poppins Bold"/>
                <a:ea typeface="Poppins Bold"/>
                <a:cs typeface="Poppins Bold"/>
                <a:sym typeface="Poppins Bold"/>
              </a:rPr>
              <a:t>Sign In</a:t>
            </a:r>
          </a:p>
        </p:txBody>
      </p:sp>
      <p:sp>
        <p:nvSpPr>
          <p:cNvPr id="259" name="TextBox 68">
            <a:extLst>
              <a:ext uri="{FF2B5EF4-FFF2-40B4-BE49-F238E27FC236}">
                <a16:creationId xmlns:a16="http://schemas.microsoft.com/office/drawing/2014/main" id="{41FEA127-C4B3-A803-772C-4A0E7B1B3449}"/>
              </a:ext>
            </a:extLst>
          </p:cNvPr>
          <p:cNvSpPr txBox="1"/>
          <p:nvPr/>
        </p:nvSpPr>
        <p:spPr>
          <a:xfrm>
            <a:off x="3925753" y="6796785"/>
            <a:ext cx="1650014" cy="337015"/>
          </a:xfrm>
          <a:prstGeom prst="rect">
            <a:avLst/>
          </a:prstGeom>
        </p:spPr>
        <p:txBody>
          <a:bodyPr wrap="square" lIns="0" tIns="0" rIns="0" bIns="0" rtlCol="0" anchor="t">
            <a:spAutoFit/>
          </a:bodyPr>
          <a:lstStyle/>
          <a:p>
            <a:pPr algn="ctr">
              <a:lnSpc>
                <a:spcPts val="2800"/>
              </a:lnSpc>
              <a:spcBef>
                <a:spcPct val="0"/>
              </a:spcBef>
            </a:pPr>
            <a:r>
              <a:rPr lang="en-US" sz="2000" b="1" dirty="0">
                <a:solidFill>
                  <a:srgbClr val="FFFFFF"/>
                </a:solidFill>
                <a:latin typeface="Poppins Bold"/>
                <a:ea typeface="Poppins Bold"/>
                <a:cs typeface="Poppins Bold"/>
                <a:sym typeface="Poppins Bold"/>
              </a:rPr>
              <a:t>Sign UP</a:t>
            </a:r>
          </a:p>
        </p:txBody>
      </p:sp>
      <p:sp>
        <p:nvSpPr>
          <p:cNvPr id="260" name="TextBox 69">
            <a:extLst>
              <a:ext uri="{FF2B5EF4-FFF2-40B4-BE49-F238E27FC236}">
                <a16:creationId xmlns:a16="http://schemas.microsoft.com/office/drawing/2014/main" id="{CFB3A8BE-515E-80CC-5BD5-F3984A5FDCB2}"/>
              </a:ext>
            </a:extLst>
          </p:cNvPr>
          <p:cNvSpPr txBox="1"/>
          <p:nvPr/>
        </p:nvSpPr>
        <p:spPr>
          <a:xfrm>
            <a:off x="9207691" y="6942703"/>
            <a:ext cx="1648049" cy="337015"/>
          </a:xfrm>
          <a:prstGeom prst="rect">
            <a:avLst/>
          </a:prstGeom>
        </p:spPr>
        <p:txBody>
          <a:bodyPr wrap="square" lIns="0" tIns="0" rIns="0" bIns="0" rtlCol="0" anchor="t">
            <a:spAutoFit/>
          </a:bodyPr>
          <a:lstStyle/>
          <a:p>
            <a:pPr algn="ctr">
              <a:lnSpc>
                <a:spcPts val="2800"/>
              </a:lnSpc>
              <a:spcBef>
                <a:spcPct val="0"/>
              </a:spcBef>
            </a:pPr>
            <a:r>
              <a:rPr lang="en-US" sz="2000" b="1" dirty="0">
                <a:solidFill>
                  <a:srgbClr val="FFFFFF"/>
                </a:solidFill>
                <a:latin typeface="Poppins Bold"/>
                <a:ea typeface="Poppins Bold"/>
                <a:cs typeface="Poppins Bold"/>
                <a:sym typeface="Poppins Bold"/>
              </a:rPr>
              <a:t>Calendar</a:t>
            </a:r>
          </a:p>
        </p:txBody>
      </p:sp>
      <p:sp>
        <p:nvSpPr>
          <p:cNvPr id="261" name="TextBox 70">
            <a:extLst>
              <a:ext uri="{FF2B5EF4-FFF2-40B4-BE49-F238E27FC236}">
                <a16:creationId xmlns:a16="http://schemas.microsoft.com/office/drawing/2014/main" id="{FE179266-A02D-1376-3583-9324E151104F}"/>
              </a:ext>
            </a:extLst>
          </p:cNvPr>
          <p:cNvSpPr txBox="1"/>
          <p:nvPr/>
        </p:nvSpPr>
        <p:spPr>
          <a:xfrm>
            <a:off x="6970965" y="2726209"/>
            <a:ext cx="894372" cy="337015"/>
          </a:xfrm>
          <a:prstGeom prst="rect">
            <a:avLst/>
          </a:prstGeom>
        </p:spPr>
        <p:txBody>
          <a:bodyPr wrap="square" lIns="0" tIns="0" rIns="0" bIns="0" rtlCol="0" anchor="t">
            <a:spAutoFit/>
          </a:bodyPr>
          <a:lstStyle/>
          <a:p>
            <a:pPr algn="ctr">
              <a:lnSpc>
                <a:spcPts val="2800"/>
              </a:lnSpc>
              <a:spcBef>
                <a:spcPct val="0"/>
              </a:spcBef>
            </a:pPr>
            <a:r>
              <a:rPr lang="en-US" sz="2000" b="1" dirty="0">
                <a:solidFill>
                  <a:srgbClr val="FFFFFF"/>
                </a:solidFill>
                <a:latin typeface="Poppins Bold"/>
                <a:ea typeface="Poppins Bold"/>
                <a:cs typeface="Poppins Bold"/>
                <a:sym typeface="Poppins Bold"/>
              </a:rPr>
              <a:t>Home</a:t>
            </a:r>
          </a:p>
        </p:txBody>
      </p:sp>
      <p:sp>
        <p:nvSpPr>
          <p:cNvPr id="262" name="TextBox 71">
            <a:extLst>
              <a:ext uri="{FF2B5EF4-FFF2-40B4-BE49-F238E27FC236}">
                <a16:creationId xmlns:a16="http://schemas.microsoft.com/office/drawing/2014/main" id="{BCA97DC7-8B89-E361-7A30-FA65ECCD37E8}"/>
              </a:ext>
            </a:extLst>
          </p:cNvPr>
          <p:cNvSpPr txBox="1"/>
          <p:nvPr/>
        </p:nvSpPr>
        <p:spPr>
          <a:xfrm>
            <a:off x="12281862" y="2704934"/>
            <a:ext cx="894372" cy="337015"/>
          </a:xfrm>
          <a:prstGeom prst="rect">
            <a:avLst/>
          </a:prstGeom>
        </p:spPr>
        <p:txBody>
          <a:bodyPr wrap="square" lIns="0" tIns="0" rIns="0" bIns="0" rtlCol="0" anchor="t">
            <a:spAutoFit/>
          </a:bodyPr>
          <a:lstStyle/>
          <a:p>
            <a:pPr algn="ctr">
              <a:lnSpc>
                <a:spcPts val="2800"/>
              </a:lnSpc>
              <a:spcBef>
                <a:spcPct val="0"/>
              </a:spcBef>
            </a:pPr>
            <a:r>
              <a:rPr lang="en-US" sz="2000" b="1" dirty="0">
                <a:solidFill>
                  <a:srgbClr val="FFFFFF"/>
                </a:solidFill>
                <a:latin typeface="Poppins Bold"/>
                <a:ea typeface="Poppins Bold"/>
                <a:cs typeface="Poppins Bold"/>
                <a:sym typeface="Poppins Bold"/>
              </a:rPr>
              <a:t>Profile</a:t>
            </a:r>
          </a:p>
        </p:txBody>
      </p:sp>
      <p:grpSp>
        <p:nvGrpSpPr>
          <p:cNvPr id="20" name="Group 27">
            <a:extLst>
              <a:ext uri="{FF2B5EF4-FFF2-40B4-BE49-F238E27FC236}">
                <a16:creationId xmlns:a16="http://schemas.microsoft.com/office/drawing/2014/main" id="{D0986670-2213-B33C-8C64-7FD7B7AFF6F5}"/>
              </a:ext>
            </a:extLst>
          </p:cNvPr>
          <p:cNvGrpSpPr>
            <a:grpSpLocks noChangeAspect="1"/>
          </p:cNvGrpSpPr>
          <p:nvPr/>
        </p:nvGrpSpPr>
        <p:grpSpPr>
          <a:xfrm>
            <a:off x="8995543" y="1961969"/>
            <a:ext cx="2142339" cy="4237948"/>
            <a:chOff x="0" y="0"/>
            <a:chExt cx="2620010" cy="5182870"/>
          </a:xfrm>
        </p:grpSpPr>
        <p:sp>
          <p:nvSpPr>
            <p:cNvPr id="21" name="Freeform 28">
              <a:extLst>
                <a:ext uri="{FF2B5EF4-FFF2-40B4-BE49-F238E27FC236}">
                  <a16:creationId xmlns:a16="http://schemas.microsoft.com/office/drawing/2014/main" id="{339AE372-0B60-2099-62C6-13A9BCFCE007}"/>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2" name="Freeform 29">
              <a:extLst>
                <a:ext uri="{FF2B5EF4-FFF2-40B4-BE49-F238E27FC236}">
                  <a16:creationId xmlns:a16="http://schemas.microsoft.com/office/drawing/2014/main" id="{88C375C3-CED5-FF9B-8BEF-14F332C46896}"/>
                </a:ext>
              </a:extLst>
            </p:cNvPr>
            <p:cNvSpPr/>
            <p:nvPr/>
          </p:nvSpPr>
          <p:spPr>
            <a:xfrm>
              <a:off x="185420" y="156210"/>
              <a:ext cx="2251710" cy="4876801"/>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800" t="-2361" r="-3800" b="-2361"/>
              </a:stretch>
            </a:blipFill>
          </p:spPr>
        </p:sp>
        <p:sp>
          <p:nvSpPr>
            <p:cNvPr id="25" name="Freeform 30">
              <a:extLst>
                <a:ext uri="{FF2B5EF4-FFF2-40B4-BE49-F238E27FC236}">
                  <a16:creationId xmlns:a16="http://schemas.microsoft.com/office/drawing/2014/main" id="{8D993EDB-A078-9A60-8E84-6A9F8E897037}"/>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6" name="Freeform 31">
              <a:extLst>
                <a:ext uri="{FF2B5EF4-FFF2-40B4-BE49-F238E27FC236}">
                  <a16:creationId xmlns:a16="http://schemas.microsoft.com/office/drawing/2014/main" id="{72CF1D09-5B97-133C-3B50-B7B90A8D92FB}"/>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7" name="Freeform 32">
              <a:extLst>
                <a:ext uri="{FF2B5EF4-FFF2-40B4-BE49-F238E27FC236}">
                  <a16:creationId xmlns:a16="http://schemas.microsoft.com/office/drawing/2014/main" id="{335D0B48-E258-D2F5-7EA6-EE622D43FC59}"/>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8" name="Freeform 33">
              <a:extLst>
                <a:ext uri="{FF2B5EF4-FFF2-40B4-BE49-F238E27FC236}">
                  <a16:creationId xmlns:a16="http://schemas.microsoft.com/office/drawing/2014/main" id="{F03E6709-0B08-F5AF-6F50-E64F781E1CAC}"/>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9" name="Freeform 34">
              <a:extLst>
                <a:ext uri="{FF2B5EF4-FFF2-40B4-BE49-F238E27FC236}">
                  <a16:creationId xmlns:a16="http://schemas.microsoft.com/office/drawing/2014/main" id="{EE2201E4-2F80-A74E-FA19-C5D440269DF5}"/>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0" name="Freeform 35">
              <a:extLst>
                <a:ext uri="{FF2B5EF4-FFF2-40B4-BE49-F238E27FC236}">
                  <a16:creationId xmlns:a16="http://schemas.microsoft.com/office/drawing/2014/main" id="{E9F1A8EE-D3B1-3975-AA08-077D90EFE76B}"/>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1" name="Freeform 36">
              <a:extLst>
                <a:ext uri="{FF2B5EF4-FFF2-40B4-BE49-F238E27FC236}">
                  <a16:creationId xmlns:a16="http://schemas.microsoft.com/office/drawing/2014/main" id="{DD35C1FC-9744-7BE6-67F7-83B6C6AA29B3}"/>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2" name="Group 27">
            <a:extLst>
              <a:ext uri="{FF2B5EF4-FFF2-40B4-BE49-F238E27FC236}">
                <a16:creationId xmlns:a16="http://schemas.microsoft.com/office/drawing/2014/main" id="{14E6376F-C5F0-2D5E-16F9-4923A1316D02}"/>
              </a:ext>
            </a:extLst>
          </p:cNvPr>
          <p:cNvGrpSpPr>
            <a:grpSpLocks noChangeAspect="1"/>
          </p:cNvGrpSpPr>
          <p:nvPr/>
        </p:nvGrpSpPr>
        <p:grpSpPr>
          <a:xfrm>
            <a:off x="6369301" y="3361239"/>
            <a:ext cx="2142339" cy="4237948"/>
            <a:chOff x="0" y="0"/>
            <a:chExt cx="2620010" cy="5182870"/>
          </a:xfrm>
        </p:grpSpPr>
        <p:sp>
          <p:nvSpPr>
            <p:cNvPr id="33" name="Freeform 28">
              <a:extLst>
                <a:ext uri="{FF2B5EF4-FFF2-40B4-BE49-F238E27FC236}">
                  <a16:creationId xmlns:a16="http://schemas.microsoft.com/office/drawing/2014/main" id="{0F96091F-FFE0-31AE-3183-1F39610D879F}"/>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29">
              <a:extLst>
                <a:ext uri="{FF2B5EF4-FFF2-40B4-BE49-F238E27FC236}">
                  <a16:creationId xmlns:a16="http://schemas.microsoft.com/office/drawing/2014/main" id="{B974C6F9-CEC0-FFEF-2ED7-74DA152BF98F}"/>
                </a:ext>
              </a:extLst>
            </p:cNvPr>
            <p:cNvSpPr/>
            <p:nvPr/>
          </p:nvSpPr>
          <p:spPr>
            <a:xfrm>
              <a:off x="185420" y="156210"/>
              <a:ext cx="2251710" cy="4876801"/>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844" t="-2361" r="-1844" b="-2361"/>
              </a:stretch>
            </a:blipFill>
          </p:spPr>
          <p:txBody>
            <a:bodyPr/>
            <a:lstStyle/>
            <a:p>
              <a:endParaRPr lang="en-LB"/>
            </a:p>
          </p:txBody>
        </p:sp>
        <p:sp>
          <p:nvSpPr>
            <p:cNvPr id="35" name="Freeform 30">
              <a:extLst>
                <a:ext uri="{FF2B5EF4-FFF2-40B4-BE49-F238E27FC236}">
                  <a16:creationId xmlns:a16="http://schemas.microsoft.com/office/drawing/2014/main" id="{EEC2D699-6462-C175-7DE2-592145F88DC8}"/>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6" name="Freeform 31">
              <a:extLst>
                <a:ext uri="{FF2B5EF4-FFF2-40B4-BE49-F238E27FC236}">
                  <a16:creationId xmlns:a16="http://schemas.microsoft.com/office/drawing/2014/main" id="{2EC3325A-F7E8-6187-3296-AC12E1BAEBAC}"/>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7" name="Freeform 32">
              <a:extLst>
                <a:ext uri="{FF2B5EF4-FFF2-40B4-BE49-F238E27FC236}">
                  <a16:creationId xmlns:a16="http://schemas.microsoft.com/office/drawing/2014/main" id="{3C0EAC2D-40C5-EFD6-B20C-F451B7B9862D}"/>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8" name="Freeform 33">
              <a:extLst>
                <a:ext uri="{FF2B5EF4-FFF2-40B4-BE49-F238E27FC236}">
                  <a16:creationId xmlns:a16="http://schemas.microsoft.com/office/drawing/2014/main" id="{FCC377CD-B0C6-01EC-A600-2F926442FCFF}"/>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9" name="Freeform 34">
              <a:extLst>
                <a:ext uri="{FF2B5EF4-FFF2-40B4-BE49-F238E27FC236}">
                  <a16:creationId xmlns:a16="http://schemas.microsoft.com/office/drawing/2014/main" id="{E8E8C8E9-7CCD-19A6-4DE3-FBD55A77FCD3}"/>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0" name="Freeform 35">
              <a:extLst>
                <a:ext uri="{FF2B5EF4-FFF2-40B4-BE49-F238E27FC236}">
                  <a16:creationId xmlns:a16="http://schemas.microsoft.com/office/drawing/2014/main" id="{C3E444E3-1777-654E-3C71-2923F2C12AED}"/>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1" name="Freeform 36">
              <a:extLst>
                <a:ext uri="{FF2B5EF4-FFF2-40B4-BE49-F238E27FC236}">
                  <a16:creationId xmlns:a16="http://schemas.microsoft.com/office/drawing/2014/main" id="{3688B72A-BD0C-57B2-1FD3-30CE8958DECE}"/>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2" name="Group 27">
            <a:extLst>
              <a:ext uri="{FF2B5EF4-FFF2-40B4-BE49-F238E27FC236}">
                <a16:creationId xmlns:a16="http://schemas.microsoft.com/office/drawing/2014/main" id="{E6B05D03-98E5-6560-C43A-D1FA277F259D}"/>
              </a:ext>
            </a:extLst>
          </p:cNvPr>
          <p:cNvGrpSpPr>
            <a:grpSpLocks noChangeAspect="1"/>
          </p:cNvGrpSpPr>
          <p:nvPr/>
        </p:nvGrpSpPr>
        <p:grpSpPr>
          <a:xfrm>
            <a:off x="11707056" y="3382008"/>
            <a:ext cx="2142339" cy="4237948"/>
            <a:chOff x="0" y="0"/>
            <a:chExt cx="2620010" cy="5182870"/>
          </a:xfrm>
        </p:grpSpPr>
        <p:sp>
          <p:nvSpPr>
            <p:cNvPr id="43" name="Freeform 28">
              <a:extLst>
                <a:ext uri="{FF2B5EF4-FFF2-40B4-BE49-F238E27FC236}">
                  <a16:creationId xmlns:a16="http://schemas.microsoft.com/office/drawing/2014/main" id="{47128225-357E-9127-A007-572397B16B51}"/>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4" name="Freeform 29">
              <a:extLst>
                <a:ext uri="{FF2B5EF4-FFF2-40B4-BE49-F238E27FC236}">
                  <a16:creationId xmlns:a16="http://schemas.microsoft.com/office/drawing/2014/main" id="{ECE107F3-D020-17BE-D52D-57E32B17A2D4}"/>
                </a:ext>
              </a:extLst>
            </p:cNvPr>
            <p:cNvSpPr/>
            <p:nvPr/>
          </p:nvSpPr>
          <p:spPr>
            <a:xfrm>
              <a:off x="185420" y="156210"/>
              <a:ext cx="2251710" cy="4876801"/>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3800" t="-2361" r="-3800" b="-2361"/>
              </a:stretch>
            </a:blipFill>
          </p:spPr>
        </p:sp>
        <p:sp>
          <p:nvSpPr>
            <p:cNvPr id="45" name="Freeform 30">
              <a:extLst>
                <a:ext uri="{FF2B5EF4-FFF2-40B4-BE49-F238E27FC236}">
                  <a16:creationId xmlns:a16="http://schemas.microsoft.com/office/drawing/2014/main" id="{3A86C54D-7D68-EC57-CC14-741CE37D3EBD}"/>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6" name="Freeform 31">
              <a:extLst>
                <a:ext uri="{FF2B5EF4-FFF2-40B4-BE49-F238E27FC236}">
                  <a16:creationId xmlns:a16="http://schemas.microsoft.com/office/drawing/2014/main" id="{BA415EE8-A3DD-74BA-2DA7-361970E2A300}"/>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7" name="Freeform 32">
              <a:extLst>
                <a:ext uri="{FF2B5EF4-FFF2-40B4-BE49-F238E27FC236}">
                  <a16:creationId xmlns:a16="http://schemas.microsoft.com/office/drawing/2014/main" id="{B3ADA4D7-AEEE-ADCA-9FBC-4E755EDEDF52}"/>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8" name="Freeform 33">
              <a:extLst>
                <a:ext uri="{FF2B5EF4-FFF2-40B4-BE49-F238E27FC236}">
                  <a16:creationId xmlns:a16="http://schemas.microsoft.com/office/drawing/2014/main" id="{38E18C48-767E-5FFB-0666-B42DD19C7DB2}"/>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9" name="Freeform 34">
              <a:extLst>
                <a:ext uri="{FF2B5EF4-FFF2-40B4-BE49-F238E27FC236}">
                  <a16:creationId xmlns:a16="http://schemas.microsoft.com/office/drawing/2014/main" id="{CE50F650-317C-26FB-7AC7-95A86208D12F}"/>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50" name="Freeform 35">
              <a:extLst>
                <a:ext uri="{FF2B5EF4-FFF2-40B4-BE49-F238E27FC236}">
                  <a16:creationId xmlns:a16="http://schemas.microsoft.com/office/drawing/2014/main" id="{5B810632-0B7D-8B5E-6A95-A0C0A3346861}"/>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51" name="Freeform 36">
              <a:extLst>
                <a:ext uri="{FF2B5EF4-FFF2-40B4-BE49-F238E27FC236}">
                  <a16:creationId xmlns:a16="http://schemas.microsoft.com/office/drawing/2014/main" id="{8F67302B-8CAB-665B-7F6D-6F28B801EC66}"/>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extLst>
      <p:ext uri="{BB962C8B-B14F-4D97-AF65-F5344CB8AC3E}">
        <p14:creationId xmlns:p14="http://schemas.microsoft.com/office/powerpoint/2010/main" val="364047805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309</Words>
  <Application>Microsoft Macintosh PowerPoint</Application>
  <PresentationFormat>Custom</PresentationFormat>
  <Paragraphs>83</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Poppins Bold</vt:lpstr>
      <vt:lpstr>Calibri</vt:lpstr>
      <vt:lpstr>Wingdings</vt:lpstr>
      <vt:lpstr>Crimson Pro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Rami Melhem</cp:lastModifiedBy>
  <cp:revision>41</cp:revision>
  <dcterms:created xsi:type="dcterms:W3CDTF">2024-07-20T17:19:44Z</dcterms:created>
  <dcterms:modified xsi:type="dcterms:W3CDTF">2025-03-25T00:00:07Z</dcterms:modified>
</cp:coreProperties>
</file>